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28"/>
  </p:notesMasterIdLst>
  <p:handoutMasterIdLst>
    <p:handoutMasterId r:id="rId29"/>
  </p:handoutMasterIdLst>
  <p:sldIdLst>
    <p:sldId id="259" r:id="rId3"/>
    <p:sldId id="475" r:id="rId4"/>
    <p:sldId id="274"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300" r:id="rId21"/>
    <p:sldId id="301" r:id="rId22"/>
    <p:sldId id="297" r:id="rId23"/>
    <p:sldId id="302" r:id="rId24"/>
    <p:sldId id="303" r:id="rId25"/>
    <p:sldId id="488" r:id="rId26"/>
    <p:sldId id="490" r:id="rId27"/>
  </p:sldIdLst>
  <p:sldSz cx="9144000" cy="5143500" type="screen16x9"/>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262"/>
    <a:srgbClr val="4444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1" autoAdjust="0"/>
    <p:restoredTop sz="94660"/>
  </p:normalViewPr>
  <p:slideViewPr>
    <p:cSldViewPr snapToGrid="0" snapToObjects="1">
      <p:cViewPr varScale="1">
        <p:scale>
          <a:sx n="156" d="100"/>
          <a:sy n="156" d="100"/>
        </p:scale>
        <p:origin x="162" y="21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FB490-5764-E24C-A816-1899A2AD0DB6}" type="doc">
      <dgm:prSet loTypeId="urn:microsoft.com/office/officeart/2005/8/layout/hierarchy4" loCatId="" qsTypeId="urn:microsoft.com/office/officeart/2005/8/quickstyle/simple4" qsCatId="simple" csTypeId="urn:microsoft.com/office/officeart/2005/8/colors/colorful3" csCatId="colorful" phldr="1"/>
      <dgm:spPr/>
      <dgm:t>
        <a:bodyPr/>
        <a:lstStyle/>
        <a:p>
          <a:endParaRPr lang="en-US"/>
        </a:p>
      </dgm:t>
    </dgm:pt>
    <dgm:pt modelId="{CF87BEBD-5DB4-9046-B64F-16B663C49610}">
      <dgm:prSet phldrT="[Text]" custT="1"/>
      <dgm:spPr/>
      <dgm:t>
        <a:bodyPr/>
        <a:lstStyle/>
        <a:p>
          <a:r>
            <a:rPr lang="en-US" sz="2000" dirty="0" smtClean="0"/>
            <a:t>But :  Que le curling </a:t>
          </a:r>
          <a:r>
            <a:rPr lang="en-US" sz="2000" dirty="0" err="1" smtClean="0"/>
            <a:t>devienne</a:t>
          </a:r>
          <a:r>
            <a:rPr lang="en-US" sz="2000" dirty="0" smtClean="0"/>
            <a:t> le premier sport de </a:t>
          </a:r>
          <a:r>
            <a:rPr lang="en-US" sz="2000" dirty="0" err="1" smtClean="0"/>
            <a:t>choix</a:t>
          </a:r>
          <a:r>
            <a:rPr lang="en-US" sz="2000" dirty="0" smtClean="0"/>
            <a:t> au Canada </a:t>
          </a:r>
          <a:endParaRPr lang="en-US" sz="2000" dirty="0"/>
        </a:p>
      </dgm:t>
    </dgm:pt>
    <dgm:pt modelId="{7C695628-38AA-9A41-8911-02EA06FAF6E7}" type="parTrans" cxnId="{AB37A6A3-A60D-BE44-B79A-9F1FD91EB944}">
      <dgm:prSet/>
      <dgm:spPr/>
      <dgm:t>
        <a:bodyPr/>
        <a:lstStyle/>
        <a:p>
          <a:endParaRPr lang="en-US"/>
        </a:p>
      </dgm:t>
    </dgm:pt>
    <dgm:pt modelId="{1C025CCB-E964-BA4B-8339-C68E07732372}" type="sibTrans" cxnId="{AB37A6A3-A60D-BE44-B79A-9F1FD91EB944}">
      <dgm:prSet/>
      <dgm:spPr/>
      <dgm:t>
        <a:bodyPr/>
        <a:lstStyle/>
        <a:p>
          <a:endParaRPr lang="en-US"/>
        </a:p>
      </dgm:t>
    </dgm:pt>
    <dgm:pt modelId="{436D7F24-41F4-E145-88CE-B87DFA109F4D}">
      <dgm:prSet phldrT="[Text]" custT="1"/>
      <dgm:spPr/>
      <dgm:t>
        <a:bodyPr/>
        <a:lstStyle/>
        <a:p>
          <a:pPr algn="ctr"/>
          <a:r>
            <a:rPr lang="fr-CA" sz="2000" noProof="0" dirty="0" smtClean="0"/>
            <a:t>Stratégie globale : S’assurer que le curling est un sport inclusif, sain et en pleine expansion, pour lequel le Canada demeure le </a:t>
          </a:r>
          <a:br>
            <a:rPr lang="fr-CA" sz="2000" noProof="0" dirty="0" smtClean="0"/>
          </a:br>
          <a:r>
            <a:rPr lang="fr-CA" sz="2000" noProof="0" dirty="0" smtClean="0"/>
            <a:t>chef de file du monde du curling</a:t>
          </a:r>
          <a:endParaRPr lang="fr-CA" sz="2000" noProof="0" dirty="0"/>
        </a:p>
      </dgm:t>
    </dgm:pt>
    <dgm:pt modelId="{ECEA1B8B-7C62-4F42-BD65-6D3F61C6F7B1}" type="parTrans" cxnId="{5F5F9C1C-1391-1543-80DF-41267A33F920}">
      <dgm:prSet/>
      <dgm:spPr/>
      <dgm:t>
        <a:bodyPr/>
        <a:lstStyle/>
        <a:p>
          <a:endParaRPr lang="en-US"/>
        </a:p>
      </dgm:t>
    </dgm:pt>
    <dgm:pt modelId="{A41E017E-393C-0841-AF4F-D83EC90922C5}" type="sibTrans" cxnId="{5F5F9C1C-1391-1543-80DF-41267A33F920}">
      <dgm:prSet/>
      <dgm:spPr/>
      <dgm:t>
        <a:bodyPr/>
        <a:lstStyle/>
        <a:p>
          <a:endParaRPr lang="en-US"/>
        </a:p>
      </dgm:t>
    </dgm:pt>
    <dgm:pt modelId="{526FA189-04CD-C54B-BD14-1AB5EC4BA8C4}">
      <dgm:prSet phldrT="[Text]" custT="1"/>
      <dgm:spPr/>
      <dgm:t>
        <a:bodyPr/>
        <a:lstStyle/>
        <a:p>
          <a:r>
            <a:rPr lang="fr-CA" sz="900" noProof="0" dirty="0" smtClean="0"/>
            <a:t>Veiller à la santé financière et à la durabilité</a:t>
          </a:r>
          <a:endParaRPr lang="fr-CA" sz="900" noProof="0" dirty="0"/>
        </a:p>
      </dgm:t>
    </dgm:pt>
    <dgm:pt modelId="{A6FEF7C1-7A7F-E74B-8911-59D28DF5E2FD}" type="parTrans" cxnId="{9B5421C0-7F74-114C-AE21-D70B5872BFE5}">
      <dgm:prSet/>
      <dgm:spPr/>
      <dgm:t>
        <a:bodyPr/>
        <a:lstStyle/>
        <a:p>
          <a:endParaRPr lang="en-US"/>
        </a:p>
      </dgm:t>
    </dgm:pt>
    <dgm:pt modelId="{7AF9883E-C464-854F-B9B1-B84EDBA1682B}" type="sibTrans" cxnId="{9B5421C0-7F74-114C-AE21-D70B5872BFE5}">
      <dgm:prSet/>
      <dgm:spPr/>
      <dgm:t>
        <a:bodyPr/>
        <a:lstStyle/>
        <a:p>
          <a:endParaRPr lang="en-US"/>
        </a:p>
      </dgm:t>
    </dgm:pt>
    <dgm:pt modelId="{30B85018-8F70-F048-BD5B-A14D07D17E11}">
      <dgm:prSet phldrT="[Text]"/>
      <dgm:spPr/>
      <dgm:t>
        <a:bodyPr/>
        <a:lstStyle/>
        <a:p>
          <a:r>
            <a:rPr lang="fr-CA" noProof="0" dirty="0" smtClean="0"/>
            <a:t>Assurer une saine participation au curling</a:t>
          </a:r>
          <a:endParaRPr lang="fr-CA" noProof="0" dirty="0"/>
        </a:p>
      </dgm:t>
    </dgm:pt>
    <dgm:pt modelId="{83109C73-2622-9F44-8055-19EBD51A0181}" type="parTrans" cxnId="{D2F8128B-42D4-F449-A467-662570E6336C}">
      <dgm:prSet/>
      <dgm:spPr/>
      <dgm:t>
        <a:bodyPr/>
        <a:lstStyle/>
        <a:p>
          <a:endParaRPr lang="en-US"/>
        </a:p>
      </dgm:t>
    </dgm:pt>
    <dgm:pt modelId="{F3F59165-37BC-4747-A7B8-7C53604DDA0D}" type="sibTrans" cxnId="{D2F8128B-42D4-F449-A467-662570E6336C}">
      <dgm:prSet/>
      <dgm:spPr/>
      <dgm:t>
        <a:bodyPr/>
        <a:lstStyle/>
        <a:p>
          <a:endParaRPr lang="en-US"/>
        </a:p>
      </dgm:t>
    </dgm:pt>
    <dgm:pt modelId="{E763C06C-A4AC-9548-ADF6-4FB800D61230}">
      <dgm:prSet phldrT="[Text]"/>
      <dgm:spPr/>
      <dgm:t>
        <a:bodyPr/>
        <a:lstStyle/>
        <a:p>
          <a:r>
            <a:rPr lang="fr-CA" noProof="0" dirty="0" smtClean="0"/>
            <a:t>Obtenir des résultats exceptionnels sur le podium</a:t>
          </a:r>
          <a:endParaRPr lang="fr-CA" noProof="0" dirty="0"/>
        </a:p>
      </dgm:t>
    </dgm:pt>
    <dgm:pt modelId="{743A9CD8-D75C-3D48-B3F2-F15BD0983735}" type="parTrans" cxnId="{8EC9F06A-DCF3-E640-993E-B210B2454F89}">
      <dgm:prSet/>
      <dgm:spPr/>
      <dgm:t>
        <a:bodyPr/>
        <a:lstStyle/>
        <a:p>
          <a:endParaRPr lang="en-US"/>
        </a:p>
      </dgm:t>
    </dgm:pt>
    <dgm:pt modelId="{EBE70983-5B90-F94A-93A9-75CB3CC19C2D}" type="sibTrans" cxnId="{8EC9F06A-DCF3-E640-993E-B210B2454F89}">
      <dgm:prSet/>
      <dgm:spPr/>
      <dgm:t>
        <a:bodyPr/>
        <a:lstStyle/>
        <a:p>
          <a:endParaRPr lang="en-US"/>
        </a:p>
      </dgm:t>
    </dgm:pt>
    <dgm:pt modelId="{B8576D7A-716F-7945-8335-44DB89EC7B61}">
      <dgm:prSet phldrT="[Text]"/>
      <dgm:spPr/>
      <dgm:t>
        <a:bodyPr/>
        <a:lstStyle/>
        <a:p>
          <a:r>
            <a:rPr lang="fr-CA" noProof="0" dirty="0" smtClean="0"/>
            <a:t>Offrir des expériences exceptionnelles de curling</a:t>
          </a:r>
          <a:endParaRPr lang="fr-CA" noProof="0" dirty="0"/>
        </a:p>
      </dgm:t>
    </dgm:pt>
    <dgm:pt modelId="{37A241C5-0CA1-DE4B-A80E-8E15B013A2CC}" type="parTrans" cxnId="{67FC5409-6753-CB40-AF1F-833AAE95F30A}">
      <dgm:prSet/>
      <dgm:spPr/>
      <dgm:t>
        <a:bodyPr/>
        <a:lstStyle/>
        <a:p>
          <a:endParaRPr lang="en-US"/>
        </a:p>
      </dgm:t>
    </dgm:pt>
    <dgm:pt modelId="{67B82440-ED8B-B845-8A95-B2E15DBBE2FC}" type="sibTrans" cxnId="{67FC5409-6753-CB40-AF1F-833AAE95F30A}">
      <dgm:prSet/>
      <dgm:spPr/>
      <dgm:t>
        <a:bodyPr/>
        <a:lstStyle/>
        <a:p>
          <a:endParaRPr lang="en-US"/>
        </a:p>
      </dgm:t>
    </dgm:pt>
    <dgm:pt modelId="{C5A69ED6-2813-AD4F-B7C2-C0F0FDBF7A3C}">
      <dgm:prSet phldrT="[Text]"/>
      <dgm:spPr/>
      <dgm:t>
        <a:bodyPr/>
        <a:lstStyle/>
        <a:p>
          <a:r>
            <a:rPr lang="fr-CA" noProof="0" dirty="0" smtClean="0"/>
            <a:t>Renforcer la marque du curling</a:t>
          </a:r>
          <a:endParaRPr lang="fr-CA" noProof="0" dirty="0"/>
        </a:p>
      </dgm:t>
    </dgm:pt>
    <dgm:pt modelId="{DE2400C8-FB15-9045-B675-3D97A1E05DD1}" type="parTrans" cxnId="{6D8189F7-1B4C-544C-8F11-EE563C976AC7}">
      <dgm:prSet/>
      <dgm:spPr/>
      <dgm:t>
        <a:bodyPr/>
        <a:lstStyle/>
        <a:p>
          <a:endParaRPr lang="en-US"/>
        </a:p>
      </dgm:t>
    </dgm:pt>
    <dgm:pt modelId="{1E0896C8-C141-0A43-BFAC-846F5E634324}" type="sibTrans" cxnId="{6D8189F7-1B4C-544C-8F11-EE563C976AC7}">
      <dgm:prSet/>
      <dgm:spPr/>
      <dgm:t>
        <a:bodyPr/>
        <a:lstStyle/>
        <a:p>
          <a:endParaRPr lang="en-US"/>
        </a:p>
      </dgm:t>
    </dgm:pt>
    <dgm:pt modelId="{08C9A7C6-0A43-564F-A123-0C42D79223F6}">
      <dgm:prSet phldrT="[Text]"/>
      <dgm:spPr/>
      <dgm:t>
        <a:bodyPr/>
        <a:lstStyle/>
        <a:p>
          <a:r>
            <a:rPr lang="fr-CA" noProof="0" dirty="0" smtClean="0"/>
            <a:t>Devenir le premier ONS au Canada	</a:t>
          </a:r>
          <a:endParaRPr lang="fr-CA" noProof="0" dirty="0"/>
        </a:p>
      </dgm:t>
    </dgm:pt>
    <dgm:pt modelId="{88076DF9-61E0-B644-AFAE-B632FC2CDC51}" type="parTrans" cxnId="{F61DFC21-DA92-F74F-9BB9-CD104B9C47F8}">
      <dgm:prSet/>
      <dgm:spPr/>
      <dgm:t>
        <a:bodyPr/>
        <a:lstStyle/>
        <a:p>
          <a:endParaRPr lang="en-US"/>
        </a:p>
      </dgm:t>
    </dgm:pt>
    <dgm:pt modelId="{05DAFD1F-4644-FE42-BD99-572EF1DA4505}" type="sibTrans" cxnId="{F61DFC21-DA92-F74F-9BB9-CD104B9C47F8}">
      <dgm:prSet/>
      <dgm:spPr/>
      <dgm:t>
        <a:bodyPr/>
        <a:lstStyle/>
        <a:p>
          <a:endParaRPr lang="en-US"/>
        </a:p>
      </dgm:t>
    </dgm:pt>
    <dgm:pt modelId="{6CFE7152-3DE7-4045-9A06-3D30531BF651}" type="pres">
      <dgm:prSet presAssocID="{A4CFB490-5764-E24C-A816-1899A2AD0DB6}" presName="Name0" presStyleCnt="0">
        <dgm:presLayoutVars>
          <dgm:chPref val="1"/>
          <dgm:dir/>
          <dgm:animOne val="branch"/>
          <dgm:animLvl val="lvl"/>
          <dgm:resizeHandles/>
        </dgm:presLayoutVars>
      </dgm:prSet>
      <dgm:spPr/>
      <dgm:t>
        <a:bodyPr/>
        <a:lstStyle/>
        <a:p>
          <a:endParaRPr lang="en-US"/>
        </a:p>
      </dgm:t>
    </dgm:pt>
    <dgm:pt modelId="{41EAA140-47B6-8741-B104-2E3E44ABC440}" type="pres">
      <dgm:prSet presAssocID="{CF87BEBD-5DB4-9046-B64F-16B663C49610}" presName="vertOne" presStyleCnt="0"/>
      <dgm:spPr/>
    </dgm:pt>
    <dgm:pt modelId="{9BB8ACDD-B87F-1146-B110-770509F8EDEE}" type="pres">
      <dgm:prSet presAssocID="{CF87BEBD-5DB4-9046-B64F-16B663C49610}" presName="txOne" presStyleLbl="node0" presStyleIdx="0" presStyleCnt="1" custScaleX="86743" custScaleY="20810">
        <dgm:presLayoutVars>
          <dgm:chPref val="3"/>
        </dgm:presLayoutVars>
      </dgm:prSet>
      <dgm:spPr/>
      <dgm:t>
        <a:bodyPr/>
        <a:lstStyle/>
        <a:p>
          <a:endParaRPr lang="en-US"/>
        </a:p>
      </dgm:t>
    </dgm:pt>
    <dgm:pt modelId="{0AE796D9-6774-994F-BE40-D70D4FBD4268}" type="pres">
      <dgm:prSet presAssocID="{CF87BEBD-5DB4-9046-B64F-16B663C49610}" presName="parTransOne" presStyleCnt="0"/>
      <dgm:spPr/>
    </dgm:pt>
    <dgm:pt modelId="{FF2EED28-B766-754C-B83F-2FF8C8B7A5AE}" type="pres">
      <dgm:prSet presAssocID="{CF87BEBD-5DB4-9046-B64F-16B663C49610}" presName="horzOne" presStyleCnt="0"/>
      <dgm:spPr/>
    </dgm:pt>
    <dgm:pt modelId="{39ED9A4D-EE6D-FD48-B665-DF2B98553C73}" type="pres">
      <dgm:prSet presAssocID="{436D7F24-41F4-E145-88CE-B87DFA109F4D}" presName="vertTwo" presStyleCnt="0"/>
      <dgm:spPr/>
    </dgm:pt>
    <dgm:pt modelId="{4A8C6485-4AEE-6047-9BE0-40ED2889A35E}" type="pres">
      <dgm:prSet presAssocID="{436D7F24-41F4-E145-88CE-B87DFA109F4D}" presName="txTwo" presStyleLbl="node2" presStyleIdx="0" presStyleCnt="1" custScaleX="147163" custScaleY="34571" custLinFactNeighborX="130" custLinFactNeighborY="-41415">
        <dgm:presLayoutVars>
          <dgm:chPref val="3"/>
        </dgm:presLayoutVars>
      </dgm:prSet>
      <dgm:spPr/>
      <dgm:t>
        <a:bodyPr/>
        <a:lstStyle/>
        <a:p>
          <a:endParaRPr lang="en-US"/>
        </a:p>
      </dgm:t>
    </dgm:pt>
    <dgm:pt modelId="{EC089EF6-C130-8449-94CB-56848D829A07}" type="pres">
      <dgm:prSet presAssocID="{436D7F24-41F4-E145-88CE-B87DFA109F4D}" presName="parTransTwo" presStyleCnt="0"/>
      <dgm:spPr/>
    </dgm:pt>
    <dgm:pt modelId="{14FC1CAB-7FFD-0047-9241-6CB8E8A0624A}" type="pres">
      <dgm:prSet presAssocID="{436D7F24-41F4-E145-88CE-B87DFA109F4D}" presName="horzTwo" presStyleCnt="0"/>
      <dgm:spPr/>
    </dgm:pt>
    <dgm:pt modelId="{7D29CEF8-C166-3B44-B08D-EA956983F47A}" type="pres">
      <dgm:prSet presAssocID="{526FA189-04CD-C54B-BD14-1AB5EC4BA8C4}" presName="vertThree" presStyleCnt="0"/>
      <dgm:spPr/>
    </dgm:pt>
    <dgm:pt modelId="{8E56C051-87CD-5D40-BC06-A9D5F374EC41}" type="pres">
      <dgm:prSet presAssocID="{526FA189-04CD-C54B-BD14-1AB5EC4BA8C4}" presName="txThree" presStyleLbl="node3" presStyleIdx="0" presStyleCnt="6" custScaleX="653449" custLinFactNeighborX="58675" custLinFactNeighborY="-6755">
        <dgm:presLayoutVars>
          <dgm:chPref val="3"/>
        </dgm:presLayoutVars>
      </dgm:prSet>
      <dgm:spPr/>
      <dgm:t>
        <a:bodyPr/>
        <a:lstStyle/>
        <a:p>
          <a:endParaRPr lang="en-US"/>
        </a:p>
      </dgm:t>
    </dgm:pt>
    <dgm:pt modelId="{D7E20FCC-FBDB-FD49-A3C4-45CEA92088FA}" type="pres">
      <dgm:prSet presAssocID="{526FA189-04CD-C54B-BD14-1AB5EC4BA8C4}" presName="horzThree" presStyleCnt="0"/>
      <dgm:spPr/>
    </dgm:pt>
    <dgm:pt modelId="{4E303203-B778-FB42-9D9F-16BF53228B26}" type="pres">
      <dgm:prSet presAssocID="{7AF9883E-C464-854F-B9B1-B84EDBA1682B}" presName="sibSpaceThree" presStyleCnt="0"/>
      <dgm:spPr/>
    </dgm:pt>
    <dgm:pt modelId="{781C20E2-C1BA-C844-865D-705B57A979D5}" type="pres">
      <dgm:prSet presAssocID="{30B85018-8F70-F048-BD5B-A14D07D17E11}" presName="vertThree" presStyleCnt="0"/>
      <dgm:spPr/>
    </dgm:pt>
    <dgm:pt modelId="{5CB5C431-5738-FD44-9959-ED22FE0189E2}" type="pres">
      <dgm:prSet presAssocID="{30B85018-8F70-F048-BD5B-A14D07D17E11}" presName="txThree" presStyleLbl="node3" presStyleIdx="1" presStyleCnt="6" custScaleX="653449" custLinFactNeighborX="57547" custLinFactNeighborY="-6755">
        <dgm:presLayoutVars>
          <dgm:chPref val="3"/>
        </dgm:presLayoutVars>
      </dgm:prSet>
      <dgm:spPr/>
      <dgm:t>
        <a:bodyPr/>
        <a:lstStyle/>
        <a:p>
          <a:endParaRPr lang="en-US"/>
        </a:p>
      </dgm:t>
    </dgm:pt>
    <dgm:pt modelId="{961F18D8-671A-0B48-8573-FD9C8BEBD3F9}" type="pres">
      <dgm:prSet presAssocID="{30B85018-8F70-F048-BD5B-A14D07D17E11}" presName="horzThree" presStyleCnt="0"/>
      <dgm:spPr/>
    </dgm:pt>
    <dgm:pt modelId="{30D5397D-B722-9146-8695-A23372D946FA}" type="pres">
      <dgm:prSet presAssocID="{F3F59165-37BC-4747-A7B8-7C53604DDA0D}" presName="sibSpaceThree" presStyleCnt="0"/>
      <dgm:spPr/>
    </dgm:pt>
    <dgm:pt modelId="{56D5CEBE-E48E-5246-BA3A-4B8EB69FAF3D}" type="pres">
      <dgm:prSet presAssocID="{B8576D7A-716F-7945-8335-44DB89EC7B61}" presName="vertThree" presStyleCnt="0"/>
      <dgm:spPr/>
    </dgm:pt>
    <dgm:pt modelId="{8E42D946-04C6-AA41-AD29-F4E4F6924452}" type="pres">
      <dgm:prSet presAssocID="{B8576D7A-716F-7945-8335-44DB89EC7B61}" presName="txThree" presStyleLbl="node3" presStyleIdx="2" presStyleCnt="6" custScaleX="653449" custLinFactNeighborX="-9591" custLinFactNeighborY="-6755">
        <dgm:presLayoutVars>
          <dgm:chPref val="3"/>
        </dgm:presLayoutVars>
      </dgm:prSet>
      <dgm:spPr/>
      <dgm:t>
        <a:bodyPr/>
        <a:lstStyle/>
        <a:p>
          <a:endParaRPr lang="en-US"/>
        </a:p>
      </dgm:t>
    </dgm:pt>
    <dgm:pt modelId="{F9148A5E-81BC-6649-84D1-40181F55C362}" type="pres">
      <dgm:prSet presAssocID="{B8576D7A-716F-7945-8335-44DB89EC7B61}" presName="horzThree" presStyleCnt="0"/>
      <dgm:spPr/>
    </dgm:pt>
    <dgm:pt modelId="{046108E4-23D1-594C-9D4B-EB0BE11A6162}" type="pres">
      <dgm:prSet presAssocID="{67B82440-ED8B-B845-8A95-B2E15DBBE2FC}" presName="sibSpaceThree" presStyleCnt="0"/>
      <dgm:spPr/>
    </dgm:pt>
    <dgm:pt modelId="{B9A7F1AD-0055-0F48-98B8-8F0A12483D92}" type="pres">
      <dgm:prSet presAssocID="{C5A69ED6-2813-AD4F-B7C2-C0F0FDBF7A3C}" presName="vertThree" presStyleCnt="0"/>
      <dgm:spPr/>
    </dgm:pt>
    <dgm:pt modelId="{38005D97-AE28-C748-89FF-15366EE1FA71}" type="pres">
      <dgm:prSet presAssocID="{C5A69ED6-2813-AD4F-B7C2-C0F0FDBF7A3C}" presName="txThree" presStyleLbl="node3" presStyleIdx="3" presStyleCnt="6" custScaleX="653449" custLinFactNeighborX="-23978" custLinFactNeighborY="-6755">
        <dgm:presLayoutVars>
          <dgm:chPref val="3"/>
        </dgm:presLayoutVars>
      </dgm:prSet>
      <dgm:spPr/>
      <dgm:t>
        <a:bodyPr/>
        <a:lstStyle/>
        <a:p>
          <a:endParaRPr lang="en-US"/>
        </a:p>
      </dgm:t>
    </dgm:pt>
    <dgm:pt modelId="{A8831FA9-8E36-1245-96D0-2A219AB5D0D3}" type="pres">
      <dgm:prSet presAssocID="{C5A69ED6-2813-AD4F-B7C2-C0F0FDBF7A3C}" presName="horzThree" presStyleCnt="0"/>
      <dgm:spPr/>
    </dgm:pt>
    <dgm:pt modelId="{1AB22E41-5B95-B74E-AF30-A69B2F3661F8}" type="pres">
      <dgm:prSet presAssocID="{1E0896C8-C141-0A43-BFAC-846F5E634324}" presName="sibSpaceThree" presStyleCnt="0"/>
      <dgm:spPr/>
    </dgm:pt>
    <dgm:pt modelId="{FC514BF8-30B4-CC44-A25E-2B4DB3AF4585}" type="pres">
      <dgm:prSet presAssocID="{08C9A7C6-0A43-564F-A123-0C42D79223F6}" presName="vertThree" presStyleCnt="0"/>
      <dgm:spPr/>
    </dgm:pt>
    <dgm:pt modelId="{22B4FAF5-5768-3745-AD3C-083D38AD2BEB}" type="pres">
      <dgm:prSet presAssocID="{08C9A7C6-0A43-564F-A123-0C42D79223F6}" presName="txThree" presStyleLbl="node3" presStyleIdx="4" presStyleCnt="6" custScaleX="653449" custLinFactNeighborX="-47954" custLinFactNeighborY="-6922">
        <dgm:presLayoutVars>
          <dgm:chPref val="3"/>
        </dgm:presLayoutVars>
      </dgm:prSet>
      <dgm:spPr/>
      <dgm:t>
        <a:bodyPr/>
        <a:lstStyle/>
        <a:p>
          <a:endParaRPr lang="en-US"/>
        </a:p>
      </dgm:t>
    </dgm:pt>
    <dgm:pt modelId="{3753142A-9869-454F-B729-4CAFBE266D3F}" type="pres">
      <dgm:prSet presAssocID="{08C9A7C6-0A43-564F-A123-0C42D79223F6}" presName="horzThree" presStyleCnt="0"/>
      <dgm:spPr/>
    </dgm:pt>
    <dgm:pt modelId="{BC8CCF60-030F-0143-ADC3-84DA717899E5}" type="pres">
      <dgm:prSet presAssocID="{05DAFD1F-4644-FE42-BD99-572EF1DA4505}" presName="sibSpaceThree" presStyleCnt="0"/>
      <dgm:spPr/>
    </dgm:pt>
    <dgm:pt modelId="{B8ED54D7-37BF-1E4C-B032-A4648B8B4F69}" type="pres">
      <dgm:prSet presAssocID="{E763C06C-A4AC-9548-ADF6-4FB800D61230}" presName="vertThree" presStyleCnt="0"/>
      <dgm:spPr/>
    </dgm:pt>
    <dgm:pt modelId="{2E0CBA40-9B99-B941-BA75-F698CE7BB37B}" type="pres">
      <dgm:prSet presAssocID="{E763C06C-A4AC-9548-ADF6-4FB800D61230}" presName="txThree" presStyleLbl="node3" presStyleIdx="5" presStyleCnt="6" custScaleX="653449" custLinFactNeighborX="-52752" custLinFactNeighborY="-6029">
        <dgm:presLayoutVars>
          <dgm:chPref val="3"/>
        </dgm:presLayoutVars>
      </dgm:prSet>
      <dgm:spPr/>
      <dgm:t>
        <a:bodyPr/>
        <a:lstStyle/>
        <a:p>
          <a:endParaRPr lang="en-US"/>
        </a:p>
      </dgm:t>
    </dgm:pt>
    <dgm:pt modelId="{40EB3278-E177-3249-AE7F-A200D27CC8DF}" type="pres">
      <dgm:prSet presAssocID="{E763C06C-A4AC-9548-ADF6-4FB800D61230}" presName="horzThree" presStyleCnt="0"/>
      <dgm:spPr/>
    </dgm:pt>
  </dgm:ptLst>
  <dgm:cxnLst>
    <dgm:cxn modelId="{E394FA40-42F3-B643-AE0E-08D905C47735}" type="presOf" srcId="{08C9A7C6-0A43-564F-A123-0C42D79223F6}" destId="{22B4FAF5-5768-3745-AD3C-083D38AD2BEB}" srcOrd="0" destOrd="0" presId="urn:microsoft.com/office/officeart/2005/8/layout/hierarchy4"/>
    <dgm:cxn modelId="{AB37A6A3-A60D-BE44-B79A-9F1FD91EB944}" srcId="{A4CFB490-5764-E24C-A816-1899A2AD0DB6}" destId="{CF87BEBD-5DB4-9046-B64F-16B663C49610}" srcOrd="0" destOrd="0" parTransId="{7C695628-38AA-9A41-8911-02EA06FAF6E7}" sibTransId="{1C025CCB-E964-BA4B-8339-C68E07732372}"/>
    <dgm:cxn modelId="{9285D195-384F-FE49-B9F1-BBB131AC52C1}" type="presOf" srcId="{436D7F24-41F4-E145-88CE-B87DFA109F4D}" destId="{4A8C6485-4AEE-6047-9BE0-40ED2889A35E}" srcOrd="0" destOrd="0" presId="urn:microsoft.com/office/officeart/2005/8/layout/hierarchy4"/>
    <dgm:cxn modelId="{D2F8128B-42D4-F449-A467-662570E6336C}" srcId="{436D7F24-41F4-E145-88CE-B87DFA109F4D}" destId="{30B85018-8F70-F048-BD5B-A14D07D17E11}" srcOrd="1" destOrd="0" parTransId="{83109C73-2622-9F44-8055-19EBD51A0181}" sibTransId="{F3F59165-37BC-4747-A7B8-7C53604DDA0D}"/>
    <dgm:cxn modelId="{5F5F9C1C-1391-1543-80DF-41267A33F920}" srcId="{CF87BEBD-5DB4-9046-B64F-16B663C49610}" destId="{436D7F24-41F4-E145-88CE-B87DFA109F4D}" srcOrd="0" destOrd="0" parTransId="{ECEA1B8B-7C62-4F42-BD65-6D3F61C6F7B1}" sibTransId="{A41E017E-393C-0841-AF4F-D83EC90922C5}"/>
    <dgm:cxn modelId="{F08C0C04-98E7-5F4C-84D0-0F9026A02E7F}" type="presOf" srcId="{30B85018-8F70-F048-BD5B-A14D07D17E11}" destId="{5CB5C431-5738-FD44-9959-ED22FE0189E2}" srcOrd="0" destOrd="0" presId="urn:microsoft.com/office/officeart/2005/8/layout/hierarchy4"/>
    <dgm:cxn modelId="{99E9C3D2-8BA4-BC4E-98DB-5EF7862D4CB4}" type="presOf" srcId="{A4CFB490-5764-E24C-A816-1899A2AD0DB6}" destId="{6CFE7152-3DE7-4045-9A06-3D30531BF651}" srcOrd="0" destOrd="0" presId="urn:microsoft.com/office/officeart/2005/8/layout/hierarchy4"/>
    <dgm:cxn modelId="{91E09576-F79D-1C4E-82BA-324FB67F2A5E}" type="presOf" srcId="{B8576D7A-716F-7945-8335-44DB89EC7B61}" destId="{8E42D946-04C6-AA41-AD29-F4E4F6924452}" srcOrd="0" destOrd="0" presId="urn:microsoft.com/office/officeart/2005/8/layout/hierarchy4"/>
    <dgm:cxn modelId="{6D8189F7-1B4C-544C-8F11-EE563C976AC7}" srcId="{436D7F24-41F4-E145-88CE-B87DFA109F4D}" destId="{C5A69ED6-2813-AD4F-B7C2-C0F0FDBF7A3C}" srcOrd="3" destOrd="0" parTransId="{DE2400C8-FB15-9045-B675-3D97A1E05DD1}" sibTransId="{1E0896C8-C141-0A43-BFAC-846F5E634324}"/>
    <dgm:cxn modelId="{8EC9F06A-DCF3-E640-993E-B210B2454F89}" srcId="{436D7F24-41F4-E145-88CE-B87DFA109F4D}" destId="{E763C06C-A4AC-9548-ADF6-4FB800D61230}" srcOrd="5" destOrd="0" parTransId="{743A9CD8-D75C-3D48-B3F2-F15BD0983735}" sibTransId="{EBE70983-5B90-F94A-93A9-75CB3CC19C2D}"/>
    <dgm:cxn modelId="{73AE6B9B-33E5-EB4D-869F-815A55AAD55B}" type="presOf" srcId="{526FA189-04CD-C54B-BD14-1AB5EC4BA8C4}" destId="{8E56C051-87CD-5D40-BC06-A9D5F374EC41}" srcOrd="0" destOrd="0" presId="urn:microsoft.com/office/officeart/2005/8/layout/hierarchy4"/>
    <dgm:cxn modelId="{087F6E07-0543-7040-8495-A57B98B9887B}" type="presOf" srcId="{E763C06C-A4AC-9548-ADF6-4FB800D61230}" destId="{2E0CBA40-9B99-B941-BA75-F698CE7BB37B}" srcOrd="0" destOrd="0" presId="urn:microsoft.com/office/officeart/2005/8/layout/hierarchy4"/>
    <dgm:cxn modelId="{A1492ABA-46F5-F94A-A6DB-C0D6439AB2F4}" type="presOf" srcId="{CF87BEBD-5DB4-9046-B64F-16B663C49610}" destId="{9BB8ACDD-B87F-1146-B110-770509F8EDEE}" srcOrd="0" destOrd="0" presId="urn:microsoft.com/office/officeart/2005/8/layout/hierarchy4"/>
    <dgm:cxn modelId="{67FC5409-6753-CB40-AF1F-833AAE95F30A}" srcId="{436D7F24-41F4-E145-88CE-B87DFA109F4D}" destId="{B8576D7A-716F-7945-8335-44DB89EC7B61}" srcOrd="2" destOrd="0" parTransId="{37A241C5-0CA1-DE4B-A80E-8E15B013A2CC}" sibTransId="{67B82440-ED8B-B845-8A95-B2E15DBBE2FC}"/>
    <dgm:cxn modelId="{41DDBBBC-A5D8-664A-AF81-3180EE8279CC}" type="presOf" srcId="{C5A69ED6-2813-AD4F-B7C2-C0F0FDBF7A3C}" destId="{38005D97-AE28-C748-89FF-15366EE1FA71}" srcOrd="0" destOrd="0" presId="urn:microsoft.com/office/officeart/2005/8/layout/hierarchy4"/>
    <dgm:cxn modelId="{9B5421C0-7F74-114C-AE21-D70B5872BFE5}" srcId="{436D7F24-41F4-E145-88CE-B87DFA109F4D}" destId="{526FA189-04CD-C54B-BD14-1AB5EC4BA8C4}" srcOrd="0" destOrd="0" parTransId="{A6FEF7C1-7A7F-E74B-8911-59D28DF5E2FD}" sibTransId="{7AF9883E-C464-854F-B9B1-B84EDBA1682B}"/>
    <dgm:cxn modelId="{F61DFC21-DA92-F74F-9BB9-CD104B9C47F8}" srcId="{436D7F24-41F4-E145-88CE-B87DFA109F4D}" destId="{08C9A7C6-0A43-564F-A123-0C42D79223F6}" srcOrd="4" destOrd="0" parTransId="{88076DF9-61E0-B644-AFAE-B632FC2CDC51}" sibTransId="{05DAFD1F-4644-FE42-BD99-572EF1DA4505}"/>
    <dgm:cxn modelId="{A66531E4-3F3E-4E46-AF11-E76C90EFC615}" type="presParOf" srcId="{6CFE7152-3DE7-4045-9A06-3D30531BF651}" destId="{41EAA140-47B6-8741-B104-2E3E44ABC440}" srcOrd="0" destOrd="0" presId="urn:microsoft.com/office/officeart/2005/8/layout/hierarchy4"/>
    <dgm:cxn modelId="{D81889E4-67D6-BF49-A08B-118646878A13}" type="presParOf" srcId="{41EAA140-47B6-8741-B104-2E3E44ABC440}" destId="{9BB8ACDD-B87F-1146-B110-770509F8EDEE}" srcOrd="0" destOrd="0" presId="urn:microsoft.com/office/officeart/2005/8/layout/hierarchy4"/>
    <dgm:cxn modelId="{205DED7D-7ED4-9E42-87D1-DA526EFDBB25}" type="presParOf" srcId="{41EAA140-47B6-8741-B104-2E3E44ABC440}" destId="{0AE796D9-6774-994F-BE40-D70D4FBD4268}" srcOrd="1" destOrd="0" presId="urn:microsoft.com/office/officeart/2005/8/layout/hierarchy4"/>
    <dgm:cxn modelId="{DA22B3FA-94B6-B043-8891-E33BAE3B2304}" type="presParOf" srcId="{41EAA140-47B6-8741-B104-2E3E44ABC440}" destId="{FF2EED28-B766-754C-B83F-2FF8C8B7A5AE}" srcOrd="2" destOrd="0" presId="urn:microsoft.com/office/officeart/2005/8/layout/hierarchy4"/>
    <dgm:cxn modelId="{BB8ABB75-81BA-9645-94FB-AA4E744E5E76}" type="presParOf" srcId="{FF2EED28-B766-754C-B83F-2FF8C8B7A5AE}" destId="{39ED9A4D-EE6D-FD48-B665-DF2B98553C73}" srcOrd="0" destOrd="0" presId="urn:microsoft.com/office/officeart/2005/8/layout/hierarchy4"/>
    <dgm:cxn modelId="{7295429F-6C45-784E-AADF-3CFCB16D896B}" type="presParOf" srcId="{39ED9A4D-EE6D-FD48-B665-DF2B98553C73}" destId="{4A8C6485-4AEE-6047-9BE0-40ED2889A35E}" srcOrd="0" destOrd="0" presId="urn:microsoft.com/office/officeart/2005/8/layout/hierarchy4"/>
    <dgm:cxn modelId="{E1D71A8C-8932-2D4C-8882-18C077C7CCCA}" type="presParOf" srcId="{39ED9A4D-EE6D-FD48-B665-DF2B98553C73}" destId="{EC089EF6-C130-8449-94CB-56848D829A07}" srcOrd="1" destOrd="0" presId="urn:microsoft.com/office/officeart/2005/8/layout/hierarchy4"/>
    <dgm:cxn modelId="{9F19EC5C-BCD6-7E4B-81BE-E3CD03FAB452}" type="presParOf" srcId="{39ED9A4D-EE6D-FD48-B665-DF2B98553C73}" destId="{14FC1CAB-7FFD-0047-9241-6CB8E8A0624A}" srcOrd="2" destOrd="0" presId="urn:microsoft.com/office/officeart/2005/8/layout/hierarchy4"/>
    <dgm:cxn modelId="{694772F2-883F-2044-B33A-16732F5EC8CF}" type="presParOf" srcId="{14FC1CAB-7FFD-0047-9241-6CB8E8A0624A}" destId="{7D29CEF8-C166-3B44-B08D-EA956983F47A}" srcOrd="0" destOrd="0" presId="urn:microsoft.com/office/officeart/2005/8/layout/hierarchy4"/>
    <dgm:cxn modelId="{19BB8CB4-8AB4-4E40-B2C6-1B3D45CBA8C3}" type="presParOf" srcId="{7D29CEF8-C166-3B44-B08D-EA956983F47A}" destId="{8E56C051-87CD-5D40-BC06-A9D5F374EC41}" srcOrd="0" destOrd="0" presId="urn:microsoft.com/office/officeart/2005/8/layout/hierarchy4"/>
    <dgm:cxn modelId="{F80F73DD-A34F-B74B-82CC-6C6171BF1065}" type="presParOf" srcId="{7D29CEF8-C166-3B44-B08D-EA956983F47A}" destId="{D7E20FCC-FBDB-FD49-A3C4-45CEA92088FA}" srcOrd="1" destOrd="0" presId="urn:microsoft.com/office/officeart/2005/8/layout/hierarchy4"/>
    <dgm:cxn modelId="{4A89E1C2-E388-C94E-A932-58DBB3D5CF05}" type="presParOf" srcId="{14FC1CAB-7FFD-0047-9241-6CB8E8A0624A}" destId="{4E303203-B778-FB42-9D9F-16BF53228B26}" srcOrd="1" destOrd="0" presId="urn:microsoft.com/office/officeart/2005/8/layout/hierarchy4"/>
    <dgm:cxn modelId="{4C8F2AE4-7BF5-DC4C-914E-321444CC6C3B}" type="presParOf" srcId="{14FC1CAB-7FFD-0047-9241-6CB8E8A0624A}" destId="{781C20E2-C1BA-C844-865D-705B57A979D5}" srcOrd="2" destOrd="0" presId="urn:microsoft.com/office/officeart/2005/8/layout/hierarchy4"/>
    <dgm:cxn modelId="{C538B4B1-FCB1-9543-981B-EF8E18E34C59}" type="presParOf" srcId="{781C20E2-C1BA-C844-865D-705B57A979D5}" destId="{5CB5C431-5738-FD44-9959-ED22FE0189E2}" srcOrd="0" destOrd="0" presId="urn:microsoft.com/office/officeart/2005/8/layout/hierarchy4"/>
    <dgm:cxn modelId="{7839B7DE-5D81-EB49-85B5-2499C6CEF82F}" type="presParOf" srcId="{781C20E2-C1BA-C844-865D-705B57A979D5}" destId="{961F18D8-671A-0B48-8573-FD9C8BEBD3F9}" srcOrd="1" destOrd="0" presId="urn:microsoft.com/office/officeart/2005/8/layout/hierarchy4"/>
    <dgm:cxn modelId="{C8FFA4E1-6408-8143-B8CA-AADD536829F3}" type="presParOf" srcId="{14FC1CAB-7FFD-0047-9241-6CB8E8A0624A}" destId="{30D5397D-B722-9146-8695-A23372D946FA}" srcOrd="3" destOrd="0" presId="urn:microsoft.com/office/officeart/2005/8/layout/hierarchy4"/>
    <dgm:cxn modelId="{E3F3FEA2-6C6B-7048-8B1B-88A1F236E47F}" type="presParOf" srcId="{14FC1CAB-7FFD-0047-9241-6CB8E8A0624A}" destId="{56D5CEBE-E48E-5246-BA3A-4B8EB69FAF3D}" srcOrd="4" destOrd="0" presId="urn:microsoft.com/office/officeart/2005/8/layout/hierarchy4"/>
    <dgm:cxn modelId="{C25BBE15-9F24-7847-8888-70437B958070}" type="presParOf" srcId="{56D5CEBE-E48E-5246-BA3A-4B8EB69FAF3D}" destId="{8E42D946-04C6-AA41-AD29-F4E4F6924452}" srcOrd="0" destOrd="0" presId="urn:microsoft.com/office/officeart/2005/8/layout/hierarchy4"/>
    <dgm:cxn modelId="{FE8ECA48-693D-104E-852C-CF3358A87218}" type="presParOf" srcId="{56D5CEBE-E48E-5246-BA3A-4B8EB69FAF3D}" destId="{F9148A5E-81BC-6649-84D1-40181F55C362}" srcOrd="1" destOrd="0" presId="urn:microsoft.com/office/officeart/2005/8/layout/hierarchy4"/>
    <dgm:cxn modelId="{5BCD67BA-81C8-454B-90EF-5EE389A3B403}" type="presParOf" srcId="{14FC1CAB-7FFD-0047-9241-6CB8E8A0624A}" destId="{046108E4-23D1-594C-9D4B-EB0BE11A6162}" srcOrd="5" destOrd="0" presId="urn:microsoft.com/office/officeart/2005/8/layout/hierarchy4"/>
    <dgm:cxn modelId="{07493939-65FB-1040-8C6E-BBA887A24DF4}" type="presParOf" srcId="{14FC1CAB-7FFD-0047-9241-6CB8E8A0624A}" destId="{B9A7F1AD-0055-0F48-98B8-8F0A12483D92}" srcOrd="6" destOrd="0" presId="urn:microsoft.com/office/officeart/2005/8/layout/hierarchy4"/>
    <dgm:cxn modelId="{9E1CB1BE-5252-5F4A-919E-93DE97752591}" type="presParOf" srcId="{B9A7F1AD-0055-0F48-98B8-8F0A12483D92}" destId="{38005D97-AE28-C748-89FF-15366EE1FA71}" srcOrd="0" destOrd="0" presId="urn:microsoft.com/office/officeart/2005/8/layout/hierarchy4"/>
    <dgm:cxn modelId="{E0C92A32-41B7-4F45-9DF8-9E97AF234BCA}" type="presParOf" srcId="{B9A7F1AD-0055-0F48-98B8-8F0A12483D92}" destId="{A8831FA9-8E36-1245-96D0-2A219AB5D0D3}" srcOrd="1" destOrd="0" presId="urn:microsoft.com/office/officeart/2005/8/layout/hierarchy4"/>
    <dgm:cxn modelId="{9390B422-887A-644C-A9B3-4DC0548D9A5B}" type="presParOf" srcId="{14FC1CAB-7FFD-0047-9241-6CB8E8A0624A}" destId="{1AB22E41-5B95-B74E-AF30-A69B2F3661F8}" srcOrd="7" destOrd="0" presId="urn:microsoft.com/office/officeart/2005/8/layout/hierarchy4"/>
    <dgm:cxn modelId="{538F5B75-4F33-6340-9FA2-BA5F34366E52}" type="presParOf" srcId="{14FC1CAB-7FFD-0047-9241-6CB8E8A0624A}" destId="{FC514BF8-30B4-CC44-A25E-2B4DB3AF4585}" srcOrd="8" destOrd="0" presId="urn:microsoft.com/office/officeart/2005/8/layout/hierarchy4"/>
    <dgm:cxn modelId="{05B47249-6EA3-824A-8DF0-14F83F2509E6}" type="presParOf" srcId="{FC514BF8-30B4-CC44-A25E-2B4DB3AF4585}" destId="{22B4FAF5-5768-3745-AD3C-083D38AD2BEB}" srcOrd="0" destOrd="0" presId="urn:microsoft.com/office/officeart/2005/8/layout/hierarchy4"/>
    <dgm:cxn modelId="{8E67B97B-5F83-524A-90E8-CD3654BFA283}" type="presParOf" srcId="{FC514BF8-30B4-CC44-A25E-2B4DB3AF4585}" destId="{3753142A-9869-454F-B729-4CAFBE266D3F}" srcOrd="1" destOrd="0" presId="urn:microsoft.com/office/officeart/2005/8/layout/hierarchy4"/>
    <dgm:cxn modelId="{C552081D-1021-D245-ABF8-CAD4E4F64603}" type="presParOf" srcId="{14FC1CAB-7FFD-0047-9241-6CB8E8A0624A}" destId="{BC8CCF60-030F-0143-ADC3-84DA717899E5}" srcOrd="9" destOrd="0" presId="urn:microsoft.com/office/officeart/2005/8/layout/hierarchy4"/>
    <dgm:cxn modelId="{721658F6-E891-BD4C-92EF-E585A46F163F}" type="presParOf" srcId="{14FC1CAB-7FFD-0047-9241-6CB8E8A0624A}" destId="{B8ED54D7-37BF-1E4C-B032-A4648B8B4F69}" srcOrd="10" destOrd="0" presId="urn:microsoft.com/office/officeart/2005/8/layout/hierarchy4"/>
    <dgm:cxn modelId="{F79101BD-81BB-8B41-A6B6-72CD6303D70A}" type="presParOf" srcId="{B8ED54D7-37BF-1E4C-B032-A4648B8B4F69}" destId="{2E0CBA40-9B99-B941-BA75-F698CE7BB37B}" srcOrd="0" destOrd="0" presId="urn:microsoft.com/office/officeart/2005/8/layout/hierarchy4"/>
    <dgm:cxn modelId="{FAA4E6F3-F967-644F-A8F2-CCCE5C784475}" type="presParOf" srcId="{B8ED54D7-37BF-1E4C-B032-A4648B8B4F69}" destId="{40EB3278-E177-3249-AE7F-A200D27CC8DF}"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8ACDD-B87F-1146-B110-770509F8EDEE}">
      <dsp:nvSpPr>
        <dsp:cNvPr id="0" name=""/>
        <dsp:cNvSpPr/>
      </dsp:nvSpPr>
      <dsp:spPr>
        <a:xfrm>
          <a:off x="492323" y="2201"/>
          <a:ext cx="6451691" cy="49152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But :  Que le curling </a:t>
          </a:r>
          <a:r>
            <a:rPr lang="en-US" sz="2000" kern="1200" dirty="0" err="1" smtClean="0"/>
            <a:t>devienne</a:t>
          </a:r>
          <a:r>
            <a:rPr lang="en-US" sz="2000" kern="1200" dirty="0" smtClean="0"/>
            <a:t> le premier sport de </a:t>
          </a:r>
          <a:r>
            <a:rPr lang="en-US" sz="2000" kern="1200" dirty="0" err="1" smtClean="0"/>
            <a:t>choix</a:t>
          </a:r>
          <a:r>
            <a:rPr lang="en-US" sz="2000" kern="1200" dirty="0" smtClean="0"/>
            <a:t> au Canada </a:t>
          </a:r>
          <a:endParaRPr lang="en-US" sz="2000" kern="1200" dirty="0"/>
        </a:p>
      </dsp:txBody>
      <dsp:txXfrm>
        <a:off x="506719" y="16597"/>
        <a:ext cx="6422899" cy="462732"/>
      </dsp:txXfrm>
    </dsp:sp>
    <dsp:sp modelId="{4A8C6485-4AEE-6047-9BE0-40ED2889A35E}">
      <dsp:nvSpPr>
        <dsp:cNvPr id="0" name=""/>
        <dsp:cNvSpPr/>
      </dsp:nvSpPr>
      <dsp:spPr>
        <a:xfrm>
          <a:off x="13131" y="632625"/>
          <a:ext cx="7423189" cy="816553"/>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t>Stratégie globale : S’assurer que le curling est un sport inclusif, sain et en pleine expansion, pour lequel le Canada demeure le </a:t>
          </a:r>
          <a:br>
            <a:rPr lang="fr-CA" sz="2000" kern="1200" noProof="0" dirty="0" smtClean="0"/>
          </a:br>
          <a:r>
            <a:rPr lang="fr-CA" sz="2000" kern="1200" noProof="0" dirty="0" smtClean="0"/>
            <a:t>chef de file du monde du curling</a:t>
          </a:r>
          <a:endParaRPr lang="fr-CA" sz="2000" kern="1200" noProof="0" dirty="0"/>
        </a:p>
      </dsp:txBody>
      <dsp:txXfrm>
        <a:off x="37047" y="656541"/>
        <a:ext cx="7375357" cy="768721"/>
      </dsp:txXfrm>
    </dsp:sp>
    <dsp:sp modelId="{8E56C051-87CD-5D40-BC06-A9D5F374EC41}">
      <dsp:nvSpPr>
        <dsp:cNvPr id="0" name=""/>
        <dsp:cNvSpPr/>
      </dsp:nvSpPr>
      <dsp:spPr>
        <a:xfrm>
          <a:off x="1271157" y="1624911"/>
          <a:ext cx="836220" cy="2361961"/>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CA" sz="900" kern="1200" noProof="0" dirty="0" smtClean="0"/>
            <a:t>Veiller à la santé financière et à la durabilité</a:t>
          </a:r>
          <a:endParaRPr lang="fr-CA" sz="900" kern="1200" noProof="0" dirty="0"/>
        </a:p>
      </dsp:txBody>
      <dsp:txXfrm>
        <a:off x="1295649" y="1649403"/>
        <a:ext cx="787236" cy="2312977"/>
      </dsp:txXfrm>
    </dsp:sp>
    <dsp:sp modelId="{5CB5C431-5738-FD44-9959-ED22FE0189E2}">
      <dsp:nvSpPr>
        <dsp:cNvPr id="0" name=""/>
        <dsp:cNvSpPr/>
      </dsp:nvSpPr>
      <dsp:spPr>
        <a:xfrm>
          <a:off x="2111309" y="1624911"/>
          <a:ext cx="836220" cy="2361961"/>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noProof="0" dirty="0" smtClean="0"/>
            <a:t>Assurer une saine participation au curling</a:t>
          </a:r>
          <a:endParaRPr lang="fr-CA" sz="800" kern="1200" noProof="0" dirty="0"/>
        </a:p>
      </dsp:txBody>
      <dsp:txXfrm>
        <a:off x="2135801" y="1649403"/>
        <a:ext cx="787236" cy="2312977"/>
      </dsp:txXfrm>
    </dsp:sp>
    <dsp:sp modelId="{8E42D946-04C6-AA41-AD29-F4E4F6924452}">
      <dsp:nvSpPr>
        <dsp:cNvPr id="0" name=""/>
        <dsp:cNvSpPr/>
      </dsp:nvSpPr>
      <dsp:spPr>
        <a:xfrm>
          <a:off x="2866987" y="1624911"/>
          <a:ext cx="836220" cy="2361961"/>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noProof="0" dirty="0" smtClean="0"/>
            <a:t>Offrir des expériences exceptionnelles de curling</a:t>
          </a:r>
          <a:endParaRPr lang="fr-CA" sz="800" kern="1200" noProof="0" dirty="0"/>
        </a:p>
      </dsp:txBody>
      <dsp:txXfrm>
        <a:off x="2891479" y="1649403"/>
        <a:ext cx="787236" cy="2312977"/>
      </dsp:txXfrm>
    </dsp:sp>
    <dsp:sp modelId="{38005D97-AE28-C748-89FF-15366EE1FA71}">
      <dsp:nvSpPr>
        <dsp:cNvPr id="0" name=""/>
        <dsp:cNvSpPr/>
      </dsp:nvSpPr>
      <dsp:spPr>
        <a:xfrm>
          <a:off x="3690171" y="1624911"/>
          <a:ext cx="836220" cy="2361961"/>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noProof="0" dirty="0" smtClean="0"/>
            <a:t>Renforcer la marque du curling</a:t>
          </a:r>
          <a:endParaRPr lang="fr-CA" sz="800" kern="1200" noProof="0" dirty="0"/>
        </a:p>
      </dsp:txBody>
      <dsp:txXfrm>
        <a:off x="3714663" y="1649403"/>
        <a:ext cx="787236" cy="2312977"/>
      </dsp:txXfrm>
    </dsp:sp>
    <dsp:sp modelId="{22B4FAF5-5768-3745-AD3C-083D38AD2BEB}">
      <dsp:nvSpPr>
        <dsp:cNvPr id="0" name=""/>
        <dsp:cNvSpPr/>
      </dsp:nvSpPr>
      <dsp:spPr>
        <a:xfrm>
          <a:off x="4501084" y="1620967"/>
          <a:ext cx="836220" cy="2361961"/>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noProof="0" dirty="0" smtClean="0"/>
            <a:t>Devenir le premier ONS au Canada	</a:t>
          </a:r>
          <a:endParaRPr lang="fr-CA" sz="800" kern="1200" noProof="0" dirty="0"/>
        </a:p>
      </dsp:txBody>
      <dsp:txXfrm>
        <a:off x="4525576" y="1645459"/>
        <a:ext cx="787236" cy="2312977"/>
      </dsp:txXfrm>
    </dsp:sp>
    <dsp:sp modelId="{2E0CBA40-9B99-B941-BA75-F698CE7BB37B}">
      <dsp:nvSpPr>
        <dsp:cNvPr id="0" name=""/>
        <dsp:cNvSpPr/>
      </dsp:nvSpPr>
      <dsp:spPr>
        <a:xfrm>
          <a:off x="5336539" y="1642059"/>
          <a:ext cx="836220" cy="2361961"/>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noProof="0" dirty="0" smtClean="0"/>
            <a:t>Obtenir des résultats exceptionnels sur le podium</a:t>
          </a:r>
          <a:endParaRPr lang="fr-CA" sz="800" kern="1200" noProof="0" dirty="0"/>
        </a:p>
      </dsp:txBody>
      <dsp:txXfrm>
        <a:off x="5361031" y="1666551"/>
        <a:ext cx="787236" cy="23129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A6EF5CA-D966-624D-AE19-72A439632BCD}" type="datetimeFigureOut">
              <a:rPr lang="en-US" smtClean="0"/>
              <a:t>8/14/2017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0A47A83-CFCF-3B4E-BA08-36285C27C4CA}" type="slidenum">
              <a:rPr lang="en-US" smtClean="0"/>
              <a:t>‹#›</a:t>
            </a:fld>
            <a:endParaRPr lang="en-US"/>
          </a:p>
        </p:txBody>
      </p:sp>
    </p:spTree>
    <p:extLst>
      <p:ext uri="{BB962C8B-B14F-4D97-AF65-F5344CB8AC3E}">
        <p14:creationId xmlns:p14="http://schemas.microsoft.com/office/powerpoint/2010/main" val="554946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A1D245B-D216-6F4F-A843-4580AA0FD4AF}" type="datetimeFigureOut">
              <a:rPr lang="en-US" smtClean="0"/>
              <a:t>8/14/2017</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44023A6-97F0-6F42-931C-7820AFCD4BB2}" type="slidenum">
              <a:rPr lang="en-US" smtClean="0"/>
              <a:t>‹#›</a:t>
            </a:fld>
            <a:endParaRPr lang="en-US"/>
          </a:p>
        </p:txBody>
      </p:sp>
    </p:spTree>
    <p:extLst>
      <p:ext uri="{BB962C8B-B14F-4D97-AF65-F5344CB8AC3E}">
        <p14:creationId xmlns:p14="http://schemas.microsoft.com/office/powerpoint/2010/main" val="34147214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744023A6-97F0-6F42-931C-7820AFCD4BB2}" type="slidenum">
              <a:rPr lang="en-US" smtClean="0"/>
              <a:t>1</a:t>
            </a:fld>
            <a:endParaRPr lang="en-US"/>
          </a:p>
        </p:txBody>
      </p:sp>
    </p:spTree>
    <p:extLst>
      <p:ext uri="{BB962C8B-B14F-4D97-AF65-F5344CB8AC3E}">
        <p14:creationId xmlns:p14="http://schemas.microsoft.com/office/powerpoint/2010/main" val="378769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744023A6-97F0-6F42-931C-7820AFCD4BB2}" type="slidenum">
              <a:rPr lang="en-US" smtClean="0"/>
              <a:t>2</a:t>
            </a:fld>
            <a:endParaRPr lang="en-US"/>
          </a:p>
        </p:txBody>
      </p:sp>
    </p:spTree>
    <p:extLst>
      <p:ext uri="{BB962C8B-B14F-4D97-AF65-F5344CB8AC3E}">
        <p14:creationId xmlns:p14="http://schemas.microsoft.com/office/powerpoint/2010/main" val="12901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744023A6-97F0-6F42-931C-7820AFCD4BB2}" type="slidenum">
              <a:rPr lang="en-US" smtClean="0"/>
              <a:t>11</a:t>
            </a:fld>
            <a:endParaRPr lang="en-US"/>
          </a:p>
        </p:txBody>
      </p:sp>
    </p:spTree>
    <p:extLst>
      <p:ext uri="{BB962C8B-B14F-4D97-AF65-F5344CB8AC3E}">
        <p14:creationId xmlns:p14="http://schemas.microsoft.com/office/powerpoint/2010/main" val="226992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9578"/>
            <a:ext cx="7772400" cy="2144346"/>
          </a:xfrm>
        </p:spPr>
        <p:txBody>
          <a:bodyPr>
            <a:normAutofit/>
          </a:bodyPr>
          <a:lstStyle>
            <a:lvl1pPr algn="ctr">
              <a:defRPr sz="4800"/>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29468D7D-79E7-744F-9993-0C657912AE55}" type="slidenum">
              <a:rPr lang="en-US" smtClean="0"/>
              <a:t>‹#›</a:t>
            </a:fld>
            <a:endParaRPr lang="en-US"/>
          </a:p>
        </p:txBody>
      </p:sp>
    </p:spTree>
    <p:extLst>
      <p:ext uri="{BB962C8B-B14F-4D97-AF65-F5344CB8AC3E}">
        <p14:creationId xmlns:p14="http://schemas.microsoft.com/office/powerpoint/2010/main" val="347528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ey">
    <p:bg>
      <p:bgPr>
        <a:solidFill>
          <a:srgbClr val="44444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468D7D-79E7-744F-9993-0C657912AE55}" type="slidenum">
              <a:rPr lang="en-US" smtClean="0"/>
              <a:t>‹#›</a:t>
            </a:fld>
            <a:endParaRPr lang="en-US"/>
          </a:p>
        </p:txBody>
      </p:sp>
      <p:pic>
        <p:nvPicPr>
          <p:cNvPr id="5" name="Picture 4"/>
          <p:cNvPicPr>
            <a:picLocks noChangeAspect="1"/>
          </p:cNvPicPr>
          <p:nvPr userDrawn="1"/>
        </p:nvPicPr>
        <p:blipFill>
          <a:blip r:embed="rId2"/>
          <a:stretch>
            <a:fillRect/>
          </a:stretch>
        </p:blipFill>
        <p:spPr>
          <a:xfrm>
            <a:off x="8102691" y="4635898"/>
            <a:ext cx="586957" cy="108000"/>
          </a:xfrm>
          <a:prstGeom prst="rect">
            <a:avLst/>
          </a:prstGeom>
        </p:spPr>
      </p:pic>
      <p:sp>
        <p:nvSpPr>
          <p:cNvPr id="6" name="Title 1"/>
          <p:cNvSpPr>
            <a:spLocks noGrp="1"/>
          </p:cNvSpPr>
          <p:nvPr>
            <p:ph type="ctrTitle"/>
          </p:nvPr>
        </p:nvSpPr>
        <p:spPr>
          <a:xfrm>
            <a:off x="685800" y="1499578"/>
            <a:ext cx="7772400" cy="2144346"/>
          </a:xfrm>
        </p:spPr>
        <p:txBody>
          <a:bodyPr>
            <a:normAutofit/>
          </a:bodyPr>
          <a:lstStyle>
            <a:lvl1pPr algn="ctr">
              <a:defRPr sz="4800">
                <a:solidFill>
                  <a:schemeClr val="bg1"/>
                </a:solidFill>
              </a:defRPr>
            </a:lvl1pPr>
          </a:lstStyle>
          <a:p>
            <a:r>
              <a:rPr lang="en-CA" dirty="0" smtClean="0"/>
              <a:t>Click to edit Master title style</a:t>
            </a:r>
            <a:endParaRPr lang="en-US" dirty="0"/>
          </a:p>
        </p:txBody>
      </p:sp>
    </p:spTree>
    <p:extLst>
      <p:ext uri="{BB962C8B-B14F-4D97-AF65-F5344CB8AC3E}">
        <p14:creationId xmlns:p14="http://schemas.microsoft.com/office/powerpoint/2010/main" val="429132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12"/>
          </p:nvPr>
        </p:nvSpPr>
        <p:spPr/>
        <p:txBody>
          <a:bodyPr/>
          <a:lstStyle/>
          <a:p>
            <a:fld id="{29468D7D-79E7-744F-9993-0C657912AE55}" type="slidenum">
              <a:rPr lang="en-US" smtClean="0"/>
              <a:t>‹#›</a:t>
            </a:fld>
            <a:endParaRPr lang="en-US"/>
          </a:p>
        </p:txBody>
      </p:sp>
    </p:spTree>
    <p:extLst>
      <p:ext uri="{BB962C8B-B14F-4D97-AF65-F5344CB8AC3E}">
        <p14:creationId xmlns:p14="http://schemas.microsoft.com/office/powerpoint/2010/main" val="370170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328615"/>
            <a:ext cx="4038600" cy="326600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328615"/>
            <a:ext cx="4038600" cy="326600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Slide Number Placeholder 6"/>
          <p:cNvSpPr>
            <a:spLocks noGrp="1"/>
          </p:cNvSpPr>
          <p:nvPr>
            <p:ph type="sldNum" sz="quarter" idx="12"/>
          </p:nvPr>
        </p:nvSpPr>
        <p:spPr/>
        <p:txBody>
          <a:bodyPr/>
          <a:lstStyle/>
          <a:p>
            <a:fld id="{29468D7D-79E7-744F-9993-0C657912AE55}" type="slidenum">
              <a:rPr lang="en-US" smtClean="0"/>
              <a:t>‹#›</a:t>
            </a:fld>
            <a:endParaRPr lang="en-US"/>
          </a:p>
        </p:txBody>
      </p:sp>
    </p:spTree>
    <p:extLst>
      <p:ext uri="{BB962C8B-B14F-4D97-AF65-F5344CB8AC3E}">
        <p14:creationId xmlns:p14="http://schemas.microsoft.com/office/powerpoint/2010/main" val="145146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468D7D-79E7-744F-9993-0C657912AE55}" type="slidenum">
              <a:rPr lang="en-US" smtClean="0"/>
              <a:t>‹#›</a:t>
            </a:fld>
            <a:endParaRPr lang="en-US"/>
          </a:p>
        </p:txBody>
      </p:sp>
    </p:spTree>
    <p:extLst>
      <p:ext uri="{BB962C8B-B14F-4D97-AF65-F5344CB8AC3E}">
        <p14:creationId xmlns:p14="http://schemas.microsoft.com/office/powerpoint/2010/main" val="399683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 Full">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0"/>
            <a:ext cx="9144000" cy="5143500"/>
          </a:xfrm>
          <a:prstGeom prst="rect">
            <a:avLst/>
          </a:prstGeom>
        </p:spPr>
        <p:txBody>
          <a:bodyPr/>
          <a:lstStyle>
            <a:lvl1pPr>
              <a:defRPr>
                <a:solidFill>
                  <a:srgbClr val="444446"/>
                </a:solidFill>
              </a:defRPr>
            </a:lvl1pPr>
          </a:lstStyle>
          <a:p>
            <a:endParaRPr lang="en-US"/>
          </a:p>
        </p:txBody>
      </p:sp>
    </p:spTree>
    <p:extLst>
      <p:ext uri="{BB962C8B-B14F-4D97-AF65-F5344CB8AC3E}">
        <p14:creationId xmlns:p14="http://schemas.microsoft.com/office/powerpoint/2010/main" val="411516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2">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4503615" cy="5143500"/>
          </a:xfrm>
          <a:prstGeom prst="rect">
            <a:avLst/>
          </a:prstGeom>
        </p:spPr>
        <p:txBody>
          <a:bodyPr/>
          <a:lstStyle>
            <a:lvl1pPr>
              <a:defRPr>
                <a:solidFill>
                  <a:srgbClr val="444446"/>
                </a:solidFill>
              </a:defRPr>
            </a:lvl1pPr>
          </a:lstStyle>
          <a:p>
            <a:endParaRPr lang="en-US"/>
          </a:p>
        </p:txBody>
      </p:sp>
      <p:sp>
        <p:nvSpPr>
          <p:cNvPr id="4" name="Picture Placeholder 2"/>
          <p:cNvSpPr>
            <a:spLocks noGrp="1"/>
          </p:cNvSpPr>
          <p:nvPr>
            <p:ph type="pic" sz="quarter" idx="14"/>
          </p:nvPr>
        </p:nvSpPr>
        <p:spPr>
          <a:xfrm>
            <a:off x="4640385" y="0"/>
            <a:ext cx="4503615" cy="5143500"/>
          </a:xfrm>
          <a:prstGeom prst="rect">
            <a:avLst/>
          </a:prstGeom>
        </p:spPr>
        <p:txBody>
          <a:bodyPr/>
          <a:lstStyle>
            <a:lvl1pPr>
              <a:defRPr>
                <a:solidFill>
                  <a:srgbClr val="444446"/>
                </a:solidFill>
              </a:defRPr>
            </a:lvl1pPr>
          </a:lstStyle>
          <a:p>
            <a:endParaRPr lang="en-US"/>
          </a:p>
        </p:txBody>
      </p:sp>
    </p:spTree>
    <p:extLst>
      <p:ext uri="{BB962C8B-B14F-4D97-AF65-F5344CB8AC3E}">
        <p14:creationId xmlns:p14="http://schemas.microsoft.com/office/powerpoint/2010/main" val="239662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 3">
    <p:spTree>
      <p:nvGrpSpPr>
        <p:cNvPr id="1" name=""/>
        <p:cNvGrpSpPr/>
        <p:nvPr/>
      </p:nvGrpSpPr>
      <p:grpSpPr>
        <a:xfrm>
          <a:off x="0" y="0"/>
          <a:ext cx="0" cy="0"/>
          <a:chOff x="0" y="0"/>
          <a:chExt cx="0" cy="0"/>
        </a:xfrm>
      </p:grpSpPr>
      <p:sp>
        <p:nvSpPr>
          <p:cNvPr id="12" name="Picture Placeholder 2"/>
          <p:cNvSpPr>
            <a:spLocks noGrp="1"/>
          </p:cNvSpPr>
          <p:nvPr>
            <p:ph type="pic" sz="quarter" idx="17"/>
          </p:nvPr>
        </p:nvSpPr>
        <p:spPr>
          <a:xfrm>
            <a:off x="3101731" y="0"/>
            <a:ext cx="2940538" cy="5143500"/>
          </a:xfrm>
          <a:prstGeom prst="rect">
            <a:avLst/>
          </a:prstGeom>
        </p:spPr>
        <p:txBody>
          <a:bodyPr/>
          <a:lstStyle>
            <a:lvl1pPr>
              <a:defRPr>
                <a:solidFill>
                  <a:srgbClr val="444446"/>
                </a:solidFill>
                <a:latin typeface="Cambria"/>
                <a:cs typeface="Cambria"/>
              </a:defRPr>
            </a:lvl1pPr>
          </a:lstStyle>
          <a:p>
            <a:endParaRPr lang="en-US" dirty="0"/>
          </a:p>
        </p:txBody>
      </p:sp>
      <p:sp>
        <p:nvSpPr>
          <p:cNvPr id="13" name="Picture Placeholder 2"/>
          <p:cNvSpPr>
            <a:spLocks noGrp="1"/>
          </p:cNvSpPr>
          <p:nvPr>
            <p:ph type="pic" sz="quarter" idx="18"/>
          </p:nvPr>
        </p:nvSpPr>
        <p:spPr>
          <a:xfrm>
            <a:off x="6156000" y="0"/>
            <a:ext cx="2988000" cy="5143500"/>
          </a:xfrm>
          <a:prstGeom prst="rect">
            <a:avLst/>
          </a:prstGeom>
        </p:spPr>
        <p:txBody>
          <a:bodyPr/>
          <a:lstStyle>
            <a:lvl1pPr>
              <a:defRPr>
                <a:solidFill>
                  <a:srgbClr val="444446"/>
                </a:solidFill>
                <a:latin typeface="Cambria"/>
                <a:cs typeface="Cambria"/>
              </a:defRPr>
            </a:lvl1pPr>
          </a:lstStyle>
          <a:p>
            <a:endParaRPr lang="en-US" dirty="0"/>
          </a:p>
        </p:txBody>
      </p:sp>
      <p:sp>
        <p:nvSpPr>
          <p:cNvPr id="14" name="Picture Placeholder 2"/>
          <p:cNvSpPr>
            <a:spLocks noGrp="1"/>
          </p:cNvSpPr>
          <p:nvPr>
            <p:ph type="pic" sz="quarter" idx="19"/>
          </p:nvPr>
        </p:nvSpPr>
        <p:spPr>
          <a:xfrm>
            <a:off x="0" y="0"/>
            <a:ext cx="2988000" cy="5143500"/>
          </a:xfrm>
          <a:prstGeom prst="rect">
            <a:avLst/>
          </a:prstGeom>
        </p:spPr>
        <p:txBody>
          <a:bodyPr/>
          <a:lstStyle>
            <a:lvl1pPr>
              <a:defRPr>
                <a:solidFill>
                  <a:srgbClr val="444446"/>
                </a:solidFill>
                <a:latin typeface="Cambria"/>
                <a:cs typeface="Cambria"/>
              </a:defRPr>
            </a:lvl1pPr>
          </a:lstStyle>
          <a:p>
            <a:endParaRPr lang="en-US" dirty="0"/>
          </a:p>
        </p:txBody>
      </p:sp>
    </p:spTree>
    <p:extLst>
      <p:ext uri="{BB962C8B-B14F-4D97-AF65-F5344CB8AC3E}">
        <p14:creationId xmlns:p14="http://schemas.microsoft.com/office/powerpoint/2010/main" val="267582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4789"/>
            <a:ext cx="7436338" cy="85725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330787"/>
            <a:ext cx="7436338" cy="3263835"/>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468D7D-79E7-744F-9993-0C657912AE55}" type="slidenum">
              <a:rPr lang="en-US" smtClean="0"/>
              <a:t>‹#›</a:t>
            </a:fld>
            <a:endParaRPr lang="en-US"/>
          </a:p>
        </p:txBody>
      </p:sp>
      <p:pic>
        <p:nvPicPr>
          <p:cNvPr id="8" name="Picture 7"/>
          <p:cNvPicPr>
            <a:picLocks noChangeAspect="1"/>
          </p:cNvPicPr>
          <p:nvPr userDrawn="1"/>
        </p:nvPicPr>
        <p:blipFill>
          <a:blip r:embed="rId7"/>
          <a:stretch>
            <a:fillRect/>
          </a:stretch>
        </p:blipFill>
        <p:spPr>
          <a:xfrm>
            <a:off x="8083166" y="394789"/>
            <a:ext cx="639918" cy="935999"/>
          </a:xfrm>
          <a:prstGeom prst="rect">
            <a:avLst/>
          </a:prstGeom>
        </p:spPr>
      </p:pic>
      <p:pic>
        <p:nvPicPr>
          <p:cNvPr id="12" name="Picture 11"/>
          <p:cNvPicPr>
            <a:picLocks noChangeAspect="1"/>
          </p:cNvPicPr>
          <p:nvPr userDrawn="1"/>
        </p:nvPicPr>
        <p:blipFill>
          <a:blip r:embed="rId8"/>
          <a:stretch>
            <a:fillRect/>
          </a:stretch>
        </p:blipFill>
        <p:spPr>
          <a:xfrm>
            <a:off x="8102691" y="4633736"/>
            <a:ext cx="586957" cy="108000"/>
          </a:xfrm>
          <a:prstGeom prst="rect">
            <a:avLst/>
          </a:prstGeom>
        </p:spPr>
      </p:pic>
    </p:spTree>
    <p:extLst>
      <p:ext uri="{BB962C8B-B14F-4D97-AF65-F5344CB8AC3E}">
        <p14:creationId xmlns:p14="http://schemas.microsoft.com/office/powerpoint/2010/main" val="246829708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5" r:id="rId5"/>
  </p:sldLayoutIdLst>
  <p:hf hdr="0" dt="0"/>
  <p:txStyles>
    <p:titleStyle>
      <a:lvl1pPr algn="l" defTabSz="457200" rtl="0" eaLnBrk="1" latinLnBrk="0" hangingPunct="1">
        <a:spcBef>
          <a:spcPct val="0"/>
        </a:spcBef>
        <a:buNone/>
        <a:defRPr sz="3400" kern="1200">
          <a:solidFill>
            <a:srgbClr val="444446"/>
          </a:solidFill>
          <a:latin typeface="+mj-lt"/>
          <a:ea typeface="+mj-ea"/>
          <a:cs typeface="+mj-cs"/>
        </a:defRPr>
      </a:lvl1pPr>
    </p:titleStyle>
    <p:bodyStyle>
      <a:lvl1pPr marL="342900" indent="-342900" algn="l" defTabSz="457200" rtl="0" eaLnBrk="1" latinLnBrk="0" hangingPunct="1">
        <a:spcBef>
          <a:spcPts val="576"/>
        </a:spcBef>
        <a:spcAft>
          <a:spcPts val="600"/>
        </a:spcAft>
        <a:buFont typeface="Lucida Grande"/>
        <a:buChar char="·"/>
        <a:defRPr sz="2400" kern="1200">
          <a:solidFill>
            <a:srgbClr val="444446"/>
          </a:solidFill>
          <a:latin typeface="+mn-lt"/>
          <a:ea typeface="+mn-ea"/>
          <a:cs typeface="+mn-cs"/>
        </a:defRPr>
      </a:lvl1pPr>
      <a:lvl2pPr marL="742950" indent="-285750" algn="l" defTabSz="457200" rtl="0" eaLnBrk="1" latinLnBrk="0" hangingPunct="1">
        <a:spcBef>
          <a:spcPts val="576"/>
        </a:spcBef>
        <a:spcAft>
          <a:spcPts val="600"/>
        </a:spcAft>
        <a:buFont typeface="Lucida Grande"/>
        <a:buChar char="·"/>
        <a:defRPr sz="2400" kern="1200">
          <a:solidFill>
            <a:srgbClr val="444446"/>
          </a:solidFill>
          <a:latin typeface="+mn-lt"/>
          <a:ea typeface="+mn-ea"/>
          <a:cs typeface="+mn-cs"/>
        </a:defRPr>
      </a:lvl2pPr>
      <a:lvl3pPr marL="1143000" indent="-228600" algn="l" defTabSz="457200" rtl="0" eaLnBrk="1" latinLnBrk="0" hangingPunct="1">
        <a:spcBef>
          <a:spcPts val="576"/>
        </a:spcBef>
        <a:spcAft>
          <a:spcPts val="600"/>
        </a:spcAft>
        <a:buFont typeface="Lucida Grande"/>
        <a:buChar char="·"/>
        <a:defRPr sz="2400" kern="1200">
          <a:solidFill>
            <a:srgbClr val="444446"/>
          </a:solidFill>
          <a:latin typeface="+mn-lt"/>
          <a:ea typeface="+mn-ea"/>
          <a:cs typeface="+mn-cs"/>
        </a:defRPr>
      </a:lvl3pPr>
      <a:lvl4pPr marL="1600200" indent="-228600" algn="l" defTabSz="457200" rtl="0" eaLnBrk="1" latinLnBrk="0" hangingPunct="1">
        <a:spcBef>
          <a:spcPts val="576"/>
        </a:spcBef>
        <a:spcAft>
          <a:spcPts val="600"/>
        </a:spcAft>
        <a:buFont typeface="Lucida Grande"/>
        <a:buChar char="·"/>
        <a:defRPr sz="2400" kern="1200">
          <a:solidFill>
            <a:srgbClr val="444446"/>
          </a:solidFill>
          <a:latin typeface="+mn-lt"/>
          <a:ea typeface="+mn-ea"/>
          <a:cs typeface="+mn-cs"/>
        </a:defRPr>
      </a:lvl4pPr>
      <a:lvl5pPr marL="2057400" indent="-228600" algn="l" defTabSz="457200" rtl="0" eaLnBrk="1" latinLnBrk="0" hangingPunct="1">
        <a:spcBef>
          <a:spcPts val="576"/>
        </a:spcBef>
        <a:spcAft>
          <a:spcPts val="600"/>
        </a:spcAft>
        <a:buFont typeface="Lucida Grande"/>
        <a:buChar char="·"/>
        <a:defRPr sz="2400" kern="1200">
          <a:solidFill>
            <a:srgbClr val="44444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02064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5.xml"/><Relationship Id="rId7" Type="http://schemas.openxmlformats.org/officeDocument/2006/relationships/diagramData" Target="../diagrams/data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11" Type="http://schemas.microsoft.com/office/2007/relationships/diagramDrawing" Target="../diagrams/drawing1.xml"/><Relationship Id="rId5" Type="http://schemas.openxmlformats.org/officeDocument/2006/relationships/slideLayout" Target="../slideLayouts/slideLayout3.xml"/><Relationship Id="rId10" Type="http://schemas.openxmlformats.org/officeDocument/2006/relationships/diagramColors" Target="../diagrams/colors1.xml"/><Relationship Id="rId4" Type="http://schemas.openxmlformats.org/officeDocument/2006/relationships/tags" Target="../tags/tag6.xml"/><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p:txBody>
          <a:bodyPr>
            <a:normAutofit fontScale="90000"/>
          </a:bodyPr>
          <a:lstStyle/>
          <a:p>
            <a:r>
              <a:rPr lang="fr-CA" dirty="0" smtClean="0"/>
              <a:t>Curling Canada</a:t>
            </a:r>
            <a:br>
              <a:rPr lang="fr-CA" dirty="0" smtClean="0"/>
            </a:br>
            <a:r>
              <a:rPr lang="fr-CA" dirty="0" smtClean="0"/>
              <a:t>Examen stratégique et planification à long terme</a:t>
            </a:r>
            <a:endParaRPr lang="fr-CA" dirty="0"/>
          </a:p>
        </p:txBody>
      </p:sp>
      <p:sp>
        <p:nvSpPr>
          <p:cNvPr id="2" name="Slide Number Placeholder 1"/>
          <p:cNvSpPr>
            <a:spLocks noGrp="1"/>
          </p:cNvSpPr>
          <p:nvPr>
            <p:ph type="sldNum" sz="quarter" idx="12"/>
            <p:custDataLst>
              <p:tags r:id="rId2"/>
            </p:custDataLst>
          </p:nvPr>
        </p:nvSpPr>
        <p:spPr/>
        <p:txBody>
          <a:bodyPr/>
          <a:lstStyle/>
          <a:p>
            <a:fld id="{29468D7D-79E7-744F-9993-0C657912AE55}" type="slidenum">
              <a:rPr lang="fr-CA" smtClean="0"/>
              <a:t>1</a:t>
            </a:fld>
            <a:endParaRPr lang="fr-CA" dirty="0"/>
          </a:p>
        </p:txBody>
      </p:sp>
    </p:spTree>
    <p:extLst>
      <p:ext uri="{BB962C8B-B14F-4D97-AF65-F5344CB8AC3E}">
        <p14:creationId xmlns:p14="http://schemas.microsoft.com/office/powerpoint/2010/main" val="348184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smtClean="0"/>
              <a:t>Troisième but – Offrir des expériences exceptionnelles de curling</a:t>
            </a:r>
            <a:endParaRPr lang="fr-CA" sz="2400" dirty="0"/>
          </a:p>
        </p:txBody>
      </p:sp>
      <p:sp>
        <p:nvSpPr>
          <p:cNvPr id="4" name="Content Placeholder 3"/>
          <p:cNvSpPr>
            <a:spLocks noGrp="1"/>
          </p:cNvSpPr>
          <p:nvPr>
            <p:ph idx="1"/>
            <p:custDataLst>
              <p:tags r:id="rId2"/>
            </p:custDataLst>
          </p:nvPr>
        </p:nvSpPr>
        <p:spPr>
          <a:xfrm>
            <a:off x="253626" y="1106599"/>
            <a:ext cx="7705950" cy="3857533"/>
          </a:xfrm>
        </p:spPr>
        <p:txBody>
          <a:bodyPr>
            <a:normAutofit fontScale="85000" lnSpcReduction="20000"/>
          </a:bodyPr>
          <a:lstStyle/>
          <a:p>
            <a:r>
              <a:rPr lang="fr-CA" sz="1800" b="1" u="sng" dirty="0" smtClean="0"/>
              <a:t>Stratégie</a:t>
            </a:r>
          </a:p>
          <a:p>
            <a:r>
              <a:rPr lang="fr-CA" sz="1900" dirty="0" smtClean="0"/>
              <a:t>Partisans : Investir dans la création de meilleures expériences pour les partisans aux événements de la Saison des Champions, inspirer la loyauté et susciter l’enthousiasme. Élargir l’expérience de diffusion au moyen d’améliorations et élargir la couverture.</a:t>
            </a:r>
          </a:p>
          <a:p>
            <a:r>
              <a:rPr lang="fr-CA" sz="1900" dirty="0" smtClean="0"/>
              <a:t>Membres et partenaires : Tirer parti des partenaires commerciaux et des membres pour créer des expériences de première classe aux événements, qui font davantage connaître leurs marques. </a:t>
            </a:r>
          </a:p>
          <a:p>
            <a:r>
              <a:rPr lang="fr-CA" sz="1900" dirty="0" smtClean="0"/>
              <a:t>Donateurs : Créer des occasions d’excellentes interactions avec la Fondation pour mettre en montre la cause et la gérance</a:t>
            </a:r>
          </a:p>
          <a:p>
            <a:r>
              <a:rPr lang="fr-CA" sz="1900" dirty="0" smtClean="0"/>
              <a:t>Joueurs : Créer des expériences positives qui se traduisent par un engagement des partisans.</a:t>
            </a:r>
          </a:p>
          <a:p>
            <a:r>
              <a:rPr lang="fr-CA" sz="1900" dirty="0" smtClean="0"/>
              <a:t>Employés : Établir un environnement de travail qui crée un milieu de travail de choix.</a:t>
            </a:r>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10</a:t>
            </a:fld>
            <a:endParaRPr lang="fr-CA" dirty="0"/>
          </a:p>
        </p:txBody>
      </p:sp>
    </p:spTree>
    <p:extLst>
      <p:ext uri="{BB962C8B-B14F-4D97-AF65-F5344CB8AC3E}">
        <p14:creationId xmlns:p14="http://schemas.microsoft.com/office/powerpoint/2010/main" val="325667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Troisième but – Offrir des expériences exceptionnelles de curling</a:t>
            </a:r>
          </a:p>
        </p:txBody>
      </p:sp>
      <p:sp>
        <p:nvSpPr>
          <p:cNvPr id="4" name="Content Placeholder 3"/>
          <p:cNvSpPr>
            <a:spLocks noGrp="1"/>
          </p:cNvSpPr>
          <p:nvPr>
            <p:ph idx="1"/>
            <p:custDataLst>
              <p:tags r:id="rId2"/>
            </p:custDataLst>
          </p:nvPr>
        </p:nvSpPr>
        <p:spPr>
          <a:xfrm>
            <a:off x="253626" y="1106599"/>
            <a:ext cx="7639912" cy="3857533"/>
          </a:xfrm>
        </p:spPr>
        <p:txBody>
          <a:bodyPr>
            <a:normAutofit fontScale="92500" lnSpcReduction="20000"/>
          </a:bodyPr>
          <a:lstStyle/>
          <a:p>
            <a:r>
              <a:rPr lang="fr-CA" sz="1800" b="1" u="sng" dirty="0" smtClean="0"/>
              <a:t>Tactiques</a:t>
            </a:r>
          </a:p>
          <a:p>
            <a:r>
              <a:rPr lang="fr-CA" sz="1800" dirty="0"/>
              <a:t>Partisans : Investir dans la création de meilleures expériences pour les partisans aux événements de la Saison des Champions, inspirer la loyauté et susciter l’enthousiasme. Élargir l’expérience de diffusion au moyen d’améliorations et élargir la couverture.</a:t>
            </a:r>
            <a:endParaRPr lang="fr-CA" sz="1800" dirty="0" smtClean="0"/>
          </a:p>
          <a:p>
            <a:pPr lvl="1">
              <a:spcBef>
                <a:spcPts val="0"/>
              </a:spcBef>
              <a:spcAft>
                <a:spcPts val="0"/>
              </a:spcAft>
            </a:pPr>
            <a:r>
              <a:rPr lang="fr-CA" sz="1600" dirty="0" smtClean="0"/>
              <a:t>Mettre en application les recommandations provenant de l’examen du modèle des événements</a:t>
            </a:r>
          </a:p>
          <a:p>
            <a:pPr lvl="1">
              <a:spcBef>
                <a:spcPts val="0"/>
              </a:spcBef>
              <a:spcAft>
                <a:spcPts val="0"/>
              </a:spcAft>
            </a:pPr>
            <a:r>
              <a:rPr lang="fr-CA" sz="1600" dirty="0" smtClean="0"/>
              <a:t>Créer une plus forte présentation du sport</a:t>
            </a:r>
          </a:p>
          <a:p>
            <a:pPr lvl="1">
              <a:spcBef>
                <a:spcPts val="0"/>
              </a:spcBef>
              <a:spcAft>
                <a:spcPts val="0"/>
              </a:spcAft>
            </a:pPr>
            <a:r>
              <a:rPr lang="fr-CA" sz="1600" dirty="0" smtClean="0"/>
              <a:t>Différencier les événements et faire preuve de variété, de façon pertinente, dans la prestation des événements et le divertissement propre à l’emplacement</a:t>
            </a:r>
          </a:p>
          <a:p>
            <a:pPr lvl="1">
              <a:spcBef>
                <a:spcPts val="0"/>
              </a:spcBef>
              <a:spcAft>
                <a:spcPts val="0"/>
              </a:spcAft>
            </a:pPr>
            <a:r>
              <a:rPr lang="fr-CA" sz="1600" dirty="0" smtClean="0"/>
              <a:t>Élargir la diffusion des nouveaux événements, approfondir la couverture, élaborer le concept de Journée du curling au Canada, explorer les innovations en matière de diffusion</a:t>
            </a:r>
          </a:p>
          <a:p>
            <a:pPr lvl="1">
              <a:spcBef>
                <a:spcPts val="0"/>
              </a:spcBef>
              <a:spcAft>
                <a:spcPts val="0"/>
              </a:spcAft>
            </a:pPr>
            <a:r>
              <a:rPr lang="fr-CA" sz="1600" dirty="0" smtClean="0"/>
              <a:t>Faire de la recherche sur ceux qui n’assistent pas aux événements et mettre à l’essai de nouvelles façons de les inciter à le faire</a:t>
            </a:r>
          </a:p>
          <a:p>
            <a:pPr lvl="1">
              <a:spcBef>
                <a:spcPts val="0"/>
              </a:spcBef>
              <a:spcAft>
                <a:spcPts val="0"/>
              </a:spcAft>
            </a:pPr>
            <a:r>
              <a:rPr lang="fr-CA" sz="1600" dirty="0" smtClean="0"/>
              <a:t>Essayer les nouveaux concepts pour les matchs « </a:t>
            </a:r>
            <a:r>
              <a:rPr lang="fr-CA" sz="1600" dirty="0" err="1" smtClean="0"/>
              <a:t>wild-card</a:t>
            </a:r>
            <a:r>
              <a:rPr lang="fr-CA" sz="1600" dirty="0" smtClean="0"/>
              <a:t> » du vendredi afin d’attirer de nouveaux partisans</a:t>
            </a:r>
          </a:p>
          <a:p>
            <a:pPr lvl="1"/>
            <a:endParaRPr lang="fr-CA" sz="1900"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11</a:t>
            </a:fld>
            <a:endParaRPr lang="fr-CA" dirty="0"/>
          </a:p>
        </p:txBody>
      </p:sp>
    </p:spTree>
    <p:extLst>
      <p:ext uri="{BB962C8B-B14F-4D97-AF65-F5344CB8AC3E}">
        <p14:creationId xmlns:p14="http://schemas.microsoft.com/office/powerpoint/2010/main" val="213625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Troisième but – Offrir des expériences exceptionnelles de curling</a:t>
            </a:r>
          </a:p>
        </p:txBody>
      </p:sp>
      <p:sp>
        <p:nvSpPr>
          <p:cNvPr id="4" name="Content Placeholder 3"/>
          <p:cNvSpPr>
            <a:spLocks noGrp="1"/>
          </p:cNvSpPr>
          <p:nvPr>
            <p:ph idx="1"/>
            <p:custDataLst>
              <p:tags r:id="rId2"/>
            </p:custDataLst>
          </p:nvPr>
        </p:nvSpPr>
        <p:spPr>
          <a:xfrm>
            <a:off x="253626" y="1106599"/>
            <a:ext cx="7639912" cy="3857533"/>
          </a:xfrm>
        </p:spPr>
        <p:txBody>
          <a:bodyPr>
            <a:normAutofit fontScale="92500" lnSpcReduction="10000"/>
          </a:bodyPr>
          <a:lstStyle/>
          <a:p>
            <a:r>
              <a:rPr lang="fr-CA" sz="1800" b="1" u="sng" dirty="0"/>
              <a:t>Tactiques</a:t>
            </a:r>
          </a:p>
          <a:p>
            <a:r>
              <a:rPr lang="fr-CA" sz="1900" dirty="0"/>
              <a:t>Membres et partenaires : Tirer parti des partenaires commerciaux et des membres pour créer des expériences de première classe aux événements qui font davantage connaître leurs marques </a:t>
            </a:r>
          </a:p>
          <a:p>
            <a:pPr lvl="1">
              <a:spcBef>
                <a:spcPts val="0"/>
              </a:spcBef>
              <a:spcAft>
                <a:spcPts val="0"/>
              </a:spcAft>
            </a:pPr>
            <a:r>
              <a:rPr lang="fr-CA" sz="1600" dirty="0" smtClean="0"/>
              <a:t>Créer de nouveaux biens dont les partenaires peuvent tirer parti – présentation du sport et accueil</a:t>
            </a:r>
          </a:p>
          <a:p>
            <a:pPr lvl="1">
              <a:spcBef>
                <a:spcPts val="0"/>
              </a:spcBef>
              <a:spcAft>
                <a:spcPts val="0"/>
              </a:spcAft>
            </a:pPr>
            <a:r>
              <a:rPr lang="fr-CA" sz="1600" dirty="0" smtClean="0"/>
              <a:t>Compléter la recherche sur les nouvelles activités d’engagement des commanditaires</a:t>
            </a:r>
          </a:p>
          <a:p>
            <a:r>
              <a:rPr lang="fr-CA" sz="1900" dirty="0"/>
              <a:t>Donateurs : Créer des occasions d’excellentes interactions avec la Fondation pour </a:t>
            </a:r>
            <a:r>
              <a:rPr lang="fr-CA" sz="1900" dirty="0" smtClean="0"/>
              <a:t>mettre en montre </a:t>
            </a:r>
            <a:r>
              <a:rPr lang="fr-CA" sz="1900" dirty="0"/>
              <a:t>la cause et la </a:t>
            </a:r>
            <a:r>
              <a:rPr lang="fr-CA" sz="1900" dirty="0" smtClean="0"/>
              <a:t>gérance</a:t>
            </a:r>
          </a:p>
          <a:p>
            <a:pPr lvl="1">
              <a:spcBef>
                <a:spcPts val="0"/>
              </a:spcBef>
              <a:spcAft>
                <a:spcPts val="0"/>
              </a:spcAft>
            </a:pPr>
            <a:r>
              <a:rPr lang="fr-CA" sz="1600" dirty="0" smtClean="0"/>
              <a:t>Renforcer les plans de marketing et de promotion pour la Fondation</a:t>
            </a:r>
          </a:p>
          <a:p>
            <a:pPr lvl="1">
              <a:spcBef>
                <a:spcPts val="0"/>
              </a:spcBef>
              <a:spcAft>
                <a:spcPts val="0"/>
              </a:spcAft>
            </a:pPr>
            <a:r>
              <a:rPr lang="fr-CA" sz="1600" dirty="0" smtClean="0"/>
              <a:t>Créer un plan homogène de point de service pour les donateurs potentiels et actuels</a:t>
            </a:r>
          </a:p>
          <a:p>
            <a:pPr lvl="1">
              <a:spcBef>
                <a:spcPts val="0"/>
              </a:spcBef>
              <a:spcAft>
                <a:spcPts val="0"/>
              </a:spcAft>
            </a:pPr>
            <a:r>
              <a:rPr lang="fr-CA" sz="1600" dirty="0" smtClean="0"/>
              <a:t>Mettre à l’essai de nouvelles techniques pour les événements et la collecte de fonds</a:t>
            </a:r>
          </a:p>
          <a:p>
            <a:pPr lvl="1">
              <a:spcBef>
                <a:spcPts val="0"/>
              </a:spcBef>
              <a:spcAft>
                <a:spcPts val="0"/>
              </a:spcAft>
            </a:pPr>
            <a:endParaRPr lang="fr-CA" sz="1900"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12</a:t>
            </a:fld>
            <a:endParaRPr lang="fr-CA" dirty="0"/>
          </a:p>
        </p:txBody>
      </p:sp>
    </p:spTree>
    <p:extLst>
      <p:ext uri="{BB962C8B-B14F-4D97-AF65-F5344CB8AC3E}">
        <p14:creationId xmlns:p14="http://schemas.microsoft.com/office/powerpoint/2010/main" val="213625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Troisième but – Offrir des expériences exceptionnelles de curling</a:t>
            </a:r>
          </a:p>
        </p:txBody>
      </p:sp>
      <p:sp>
        <p:nvSpPr>
          <p:cNvPr id="4" name="Content Placeholder 3"/>
          <p:cNvSpPr>
            <a:spLocks noGrp="1"/>
          </p:cNvSpPr>
          <p:nvPr>
            <p:ph idx="1"/>
            <p:custDataLst>
              <p:tags r:id="rId2"/>
            </p:custDataLst>
          </p:nvPr>
        </p:nvSpPr>
        <p:spPr>
          <a:xfrm>
            <a:off x="253626" y="1106599"/>
            <a:ext cx="7639912" cy="3857533"/>
          </a:xfrm>
        </p:spPr>
        <p:txBody>
          <a:bodyPr>
            <a:normAutofit/>
          </a:bodyPr>
          <a:lstStyle/>
          <a:p>
            <a:r>
              <a:rPr lang="fr-CA" sz="1800" b="1" u="sng" dirty="0"/>
              <a:t>Tactiques</a:t>
            </a:r>
          </a:p>
          <a:p>
            <a:r>
              <a:rPr lang="fr-CA" sz="1900" dirty="0"/>
              <a:t>Joueurs : Créer des expériences positives qui se traduisent par un engagement des </a:t>
            </a:r>
            <a:r>
              <a:rPr lang="fr-CA" sz="1900" dirty="0" smtClean="0"/>
              <a:t>partisans</a:t>
            </a:r>
          </a:p>
          <a:p>
            <a:pPr lvl="1">
              <a:spcBef>
                <a:spcPts val="0"/>
              </a:spcBef>
              <a:spcAft>
                <a:spcPts val="0"/>
              </a:spcAft>
            </a:pPr>
            <a:r>
              <a:rPr lang="fr-CA" sz="1600" dirty="0" smtClean="0"/>
              <a:t>Poursuivre les travaux avec le conseil consultatif des athlètes pour déterminer comment le mieux traduire l’expérience des athlètes en un fort engagement des partisans. Un exemple serait </a:t>
            </a:r>
            <a:r>
              <a:rPr lang="fr-CA" sz="1600" dirty="0"/>
              <a:t>les matchs « </a:t>
            </a:r>
            <a:r>
              <a:rPr lang="fr-CA" sz="1600" dirty="0" err="1" smtClean="0"/>
              <a:t>wild-card</a:t>
            </a:r>
            <a:r>
              <a:rPr lang="fr-CA" sz="1600" dirty="0"/>
              <a:t> » du </a:t>
            </a:r>
            <a:r>
              <a:rPr lang="fr-CA" sz="1600" dirty="0" smtClean="0"/>
              <a:t>vendredi</a:t>
            </a:r>
            <a:endParaRPr lang="fr-CA" sz="1900" dirty="0" smtClean="0"/>
          </a:p>
          <a:p>
            <a:r>
              <a:rPr lang="fr-CA" sz="1900" dirty="0"/>
              <a:t>Employés : Établir un environnement de travail qui crée un milieu de travail de </a:t>
            </a:r>
            <a:r>
              <a:rPr lang="fr-CA" sz="1900" dirty="0" smtClean="0"/>
              <a:t>choix</a:t>
            </a:r>
          </a:p>
          <a:p>
            <a:pPr lvl="1">
              <a:spcBef>
                <a:spcPts val="0"/>
              </a:spcBef>
              <a:spcAft>
                <a:spcPts val="0"/>
              </a:spcAft>
            </a:pPr>
            <a:r>
              <a:rPr lang="fr-CA" sz="1600" dirty="0" smtClean="0"/>
              <a:t>Mener le sondage sur l’engagement des employés, puis planifier par rapport aux résultats</a:t>
            </a:r>
            <a:endParaRPr lang="fr-CA" sz="1900"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13</a:t>
            </a:fld>
            <a:endParaRPr lang="fr-CA" dirty="0"/>
          </a:p>
        </p:txBody>
      </p:sp>
    </p:spTree>
    <p:extLst>
      <p:ext uri="{BB962C8B-B14F-4D97-AF65-F5344CB8AC3E}">
        <p14:creationId xmlns:p14="http://schemas.microsoft.com/office/powerpoint/2010/main" val="213625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smtClean="0"/>
              <a:t>Quatrième but – Renforcer la marque du curling</a:t>
            </a:r>
            <a:endParaRPr lang="fr-CA" sz="2400" dirty="0"/>
          </a:p>
        </p:txBody>
      </p:sp>
      <p:sp>
        <p:nvSpPr>
          <p:cNvPr id="4" name="Content Placeholder 3"/>
          <p:cNvSpPr>
            <a:spLocks noGrp="1"/>
          </p:cNvSpPr>
          <p:nvPr>
            <p:ph idx="1"/>
            <p:custDataLst>
              <p:tags r:id="rId2"/>
            </p:custDataLst>
          </p:nvPr>
        </p:nvSpPr>
        <p:spPr>
          <a:xfrm>
            <a:off x="253626" y="1106599"/>
            <a:ext cx="7639912" cy="3857533"/>
          </a:xfrm>
        </p:spPr>
        <p:txBody>
          <a:bodyPr>
            <a:normAutofit/>
          </a:bodyPr>
          <a:lstStyle/>
          <a:p>
            <a:r>
              <a:rPr lang="fr-CA" sz="1800" b="1" u="sng" dirty="0" smtClean="0"/>
              <a:t>Stratégie</a:t>
            </a:r>
          </a:p>
          <a:p>
            <a:r>
              <a:rPr lang="fr-CA" sz="1900" dirty="0" smtClean="0"/>
              <a:t>Définir les caractéristiques uniques de la marque du sport et ses affinités</a:t>
            </a:r>
          </a:p>
          <a:p>
            <a:r>
              <a:rPr lang="fr-CA" sz="1900" dirty="0" smtClean="0"/>
              <a:t>Offrir une plus grande exposition à la marque du curling</a:t>
            </a:r>
          </a:p>
          <a:p>
            <a:r>
              <a:rPr lang="fr-CA" sz="1900" dirty="0" smtClean="0"/>
              <a:t>Maintenir une position d’excellence pour la haute performance</a:t>
            </a:r>
          </a:p>
          <a:p>
            <a:r>
              <a:rPr lang="fr-CA" sz="1900" dirty="0" smtClean="0"/>
              <a:t>Investir dans des domaines qui renforcent la marque</a:t>
            </a:r>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14</a:t>
            </a:fld>
            <a:endParaRPr lang="fr-CA" dirty="0"/>
          </a:p>
        </p:txBody>
      </p:sp>
    </p:spTree>
    <p:extLst>
      <p:ext uri="{BB962C8B-B14F-4D97-AF65-F5344CB8AC3E}">
        <p14:creationId xmlns:p14="http://schemas.microsoft.com/office/powerpoint/2010/main" val="280302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Quatrième but – Renforcer la marque du curling</a:t>
            </a:r>
          </a:p>
        </p:txBody>
      </p:sp>
      <p:sp>
        <p:nvSpPr>
          <p:cNvPr id="4" name="Content Placeholder 3"/>
          <p:cNvSpPr>
            <a:spLocks noGrp="1"/>
          </p:cNvSpPr>
          <p:nvPr>
            <p:ph idx="1"/>
            <p:custDataLst>
              <p:tags r:id="rId2"/>
            </p:custDataLst>
          </p:nvPr>
        </p:nvSpPr>
        <p:spPr>
          <a:xfrm>
            <a:off x="253626" y="1106599"/>
            <a:ext cx="7639912" cy="3857533"/>
          </a:xfrm>
        </p:spPr>
        <p:txBody>
          <a:bodyPr>
            <a:normAutofit fontScale="85000" lnSpcReduction="20000"/>
          </a:bodyPr>
          <a:lstStyle/>
          <a:p>
            <a:r>
              <a:rPr lang="fr-CA" sz="1800" b="1" u="sng" dirty="0" smtClean="0"/>
              <a:t>Tactiques</a:t>
            </a:r>
          </a:p>
          <a:p>
            <a:r>
              <a:rPr lang="fr-CA" sz="1800" dirty="0"/>
              <a:t>Définir les caractéristiques uniques de la marque du sport et ses </a:t>
            </a:r>
            <a:r>
              <a:rPr lang="fr-CA" sz="1800" dirty="0" smtClean="0"/>
              <a:t>affinités</a:t>
            </a:r>
          </a:p>
          <a:p>
            <a:pPr lvl="1">
              <a:spcBef>
                <a:spcPts val="0"/>
              </a:spcBef>
              <a:spcAft>
                <a:spcPts val="0"/>
              </a:spcAft>
            </a:pPr>
            <a:r>
              <a:rPr lang="fr-CA" sz="1600" dirty="0" smtClean="0"/>
              <a:t>Mettre au point la position de la recherche sur la marque du curling – déterminer aussi la signification pour les non-utilisateurs (p. ex. inclusivité, identité canadienne)</a:t>
            </a:r>
          </a:p>
          <a:p>
            <a:pPr lvl="1">
              <a:spcBef>
                <a:spcPts val="0"/>
              </a:spcBef>
              <a:spcAft>
                <a:spcPts val="0"/>
              </a:spcAft>
            </a:pPr>
            <a:r>
              <a:rPr lang="fr-CA" sz="1600" dirty="0" smtClean="0"/>
              <a:t>Concevoir l’architecture de la marque</a:t>
            </a:r>
          </a:p>
          <a:p>
            <a:pPr lvl="1">
              <a:spcBef>
                <a:spcPts val="0"/>
              </a:spcBef>
              <a:spcAft>
                <a:spcPts val="0"/>
              </a:spcAft>
            </a:pPr>
            <a:r>
              <a:rPr lang="fr-CA" sz="1600" dirty="0" smtClean="0"/>
              <a:t>Comprendre les différences dans la marque du sport, des événements, de la Fondation, etc.</a:t>
            </a:r>
          </a:p>
          <a:p>
            <a:pPr lvl="1">
              <a:spcBef>
                <a:spcPts val="0"/>
              </a:spcBef>
              <a:spcAft>
                <a:spcPts val="0"/>
              </a:spcAft>
            </a:pPr>
            <a:r>
              <a:rPr lang="fr-CA" sz="1600" dirty="0" smtClean="0"/>
              <a:t>Mieux comprendre les symboles uniques et les éléments du patrimoine qui font partie de la structure de la marque</a:t>
            </a:r>
          </a:p>
          <a:p>
            <a:r>
              <a:rPr lang="fr-CA" sz="1900" dirty="0"/>
              <a:t>Offrir une plus grande exposition à la marque du curling</a:t>
            </a:r>
          </a:p>
          <a:p>
            <a:pPr lvl="1">
              <a:spcBef>
                <a:spcPts val="0"/>
              </a:spcBef>
              <a:spcAft>
                <a:spcPts val="0"/>
              </a:spcAft>
            </a:pPr>
            <a:r>
              <a:rPr lang="fr-CA" sz="1600" dirty="0" smtClean="0"/>
              <a:t>Achever la mise en œuvre du rafraîchissement de la marque</a:t>
            </a:r>
          </a:p>
          <a:p>
            <a:pPr lvl="1">
              <a:spcBef>
                <a:spcPts val="0"/>
              </a:spcBef>
              <a:spcAft>
                <a:spcPts val="0"/>
              </a:spcAft>
            </a:pPr>
            <a:r>
              <a:rPr lang="fr-CA" sz="1600" dirty="0"/>
              <a:t>Accroître la communication narrative </a:t>
            </a:r>
            <a:r>
              <a:rPr lang="fr-CA" sz="1600" dirty="0" smtClean="0"/>
              <a:t>dans les médias sociaux, les vidéos et les communications</a:t>
            </a:r>
          </a:p>
          <a:p>
            <a:pPr lvl="1">
              <a:spcBef>
                <a:spcPts val="0"/>
              </a:spcBef>
              <a:spcAft>
                <a:spcPts val="0"/>
              </a:spcAft>
            </a:pPr>
            <a:r>
              <a:rPr lang="fr-CA" sz="1600" dirty="0" smtClean="0"/>
              <a:t>Assurer une plus grande exposition de la Fondation</a:t>
            </a:r>
          </a:p>
          <a:p>
            <a:pPr lvl="1">
              <a:spcBef>
                <a:spcPts val="0"/>
              </a:spcBef>
              <a:spcAft>
                <a:spcPts val="0"/>
              </a:spcAft>
            </a:pPr>
            <a:r>
              <a:rPr lang="fr-CA" sz="1600" dirty="0" smtClean="0"/>
              <a:t>Élargir la présence de la marque au moyen de produits de marque croisée</a:t>
            </a:r>
          </a:p>
          <a:p>
            <a:pPr lvl="1">
              <a:spcBef>
                <a:spcPts val="0"/>
              </a:spcBef>
              <a:spcAft>
                <a:spcPts val="0"/>
              </a:spcAft>
            </a:pPr>
            <a:r>
              <a:rPr lang="fr-CA" sz="1600" dirty="0" smtClean="0"/>
              <a:t>Mettre en œuvre les </a:t>
            </a:r>
            <a:r>
              <a:rPr lang="fr-CA" sz="1600" dirty="0"/>
              <a:t>recommandations de l’examen du modèle des événements </a:t>
            </a:r>
            <a:r>
              <a:rPr lang="fr-CA" sz="1600" dirty="0" smtClean="0"/>
              <a:t>et de la vérification de Great </a:t>
            </a:r>
            <a:r>
              <a:rPr lang="fr-CA" sz="1600" dirty="0" err="1" smtClean="0"/>
              <a:t>Big</a:t>
            </a:r>
            <a:r>
              <a:rPr lang="fr-CA" sz="1600" dirty="0" smtClean="0"/>
              <a:t> </a:t>
            </a:r>
            <a:r>
              <a:rPr lang="fr-CA" sz="1600" dirty="0" err="1" smtClean="0"/>
              <a:t>Events</a:t>
            </a:r>
            <a:r>
              <a:rPr lang="fr-CA" sz="1600" dirty="0" smtClean="0"/>
              <a:t> (GBE)</a:t>
            </a:r>
            <a:endParaRPr lang="fr-CA" sz="1600" dirty="0" smtClean="0">
              <a:solidFill>
                <a:srgbClr val="FF0000"/>
              </a:solidFill>
            </a:endParaRPr>
          </a:p>
          <a:p>
            <a:pPr lvl="1">
              <a:spcBef>
                <a:spcPts val="0"/>
              </a:spcBef>
              <a:spcAft>
                <a:spcPts val="0"/>
              </a:spcAft>
            </a:pPr>
            <a:r>
              <a:rPr lang="fr-CA" sz="1600" dirty="0" smtClean="0"/>
              <a:t>Mettre à l’essai des messages créatifs</a:t>
            </a:r>
          </a:p>
          <a:p>
            <a:pPr lvl="1">
              <a:spcBef>
                <a:spcPts val="0"/>
              </a:spcBef>
              <a:spcAft>
                <a:spcPts val="0"/>
              </a:spcAft>
            </a:pPr>
            <a:endParaRPr lang="fr-CA" sz="1600"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15</a:t>
            </a:fld>
            <a:endParaRPr lang="fr-CA" dirty="0"/>
          </a:p>
        </p:txBody>
      </p:sp>
    </p:spTree>
    <p:extLst>
      <p:ext uri="{BB962C8B-B14F-4D97-AF65-F5344CB8AC3E}">
        <p14:creationId xmlns:p14="http://schemas.microsoft.com/office/powerpoint/2010/main" val="370962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Quatrième but – Renforcer la marque du curling</a:t>
            </a:r>
          </a:p>
        </p:txBody>
      </p:sp>
      <p:sp>
        <p:nvSpPr>
          <p:cNvPr id="4" name="Content Placeholder 3"/>
          <p:cNvSpPr>
            <a:spLocks noGrp="1"/>
          </p:cNvSpPr>
          <p:nvPr>
            <p:ph idx="1"/>
            <p:custDataLst>
              <p:tags r:id="rId2"/>
            </p:custDataLst>
          </p:nvPr>
        </p:nvSpPr>
        <p:spPr>
          <a:xfrm>
            <a:off x="253626" y="1106599"/>
            <a:ext cx="7639912" cy="3857533"/>
          </a:xfrm>
        </p:spPr>
        <p:txBody>
          <a:bodyPr>
            <a:normAutofit fontScale="92500" lnSpcReduction="20000"/>
          </a:bodyPr>
          <a:lstStyle/>
          <a:p>
            <a:r>
              <a:rPr lang="fr-CA" sz="1800" b="1" u="sng" dirty="0" smtClean="0"/>
              <a:t>Tactiques</a:t>
            </a:r>
          </a:p>
          <a:p>
            <a:r>
              <a:rPr lang="fr-CA" sz="1900" dirty="0" smtClean="0"/>
              <a:t>Maintenir une position d’excellence pour la haute performance</a:t>
            </a:r>
          </a:p>
          <a:p>
            <a:pPr lvl="1">
              <a:spcBef>
                <a:spcPts val="0"/>
              </a:spcBef>
              <a:spcAft>
                <a:spcPts val="0"/>
              </a:spcAft>
            </a:pPr>
            <a:r>
              <a:rPr lang="fr-CA" sz="1600" dirty="0" smtClean="0"/>
              <a:t>Continuer à mettre l’accent sur l’obtention de résultats de classe mondiale et en tirer parti dans la communication narrative</a:t>
            </a:r>
          </a:p>
          <a:p>
            <a:pPr lvl="1">
              <a:spcBef>
                <a:spcPts val="0"/>
              </a:spcBef>
              <a:spcAft>
                <a:spcPts val="0"/>
              </a:spcAft>
            </a:pPr>
            <a:r>
              <a:rPr lang="fr-CA" sz="1600" dirty="0" smtClean="0"/>
              <a:t>Utiliser l’excellence des athlètes dans le cadre de la présentation de la marque</a:t>
            </a:r>
          </a:p>
          <a:p>
            <a:pPr lvl="1">
              <a:spcBef>
                <a:spcPts val="0"/>
              </a:spcBef>
              <a:spcAft>
                <a:spcPts val="0"/>
              </a:spcAft>
            </a:pPr>
            <a:r>
              <a:rPr lang="fr-CA" sz="1600" dirty="0" smtClean="0"/>
              <a:t>Maintenir le conseil consultatif des athlètes pour assurer que les athlètes sont engagés</a:t>
            </a:r>
          </a:p>
          <a:p>
            <a:pPr lvl="1">
              <a:spcBef>
                <a:spcPts val="0"/>
              </a:spcBef>
              <a:spcAft>
                <a:spcPts val="0"/>
              </a:spcAft>
            </a:pPr>
            <a:r>
              <a:rPr lang="fr-CA" sz="1600" dirty="0" smtClean="0"/>
              <a:t>Continuer à renforcer la présence dans le curling mondial et dans le système sportif national</a:t>
            </a:r>
          </a:p>
          <a:p>
            <a:pPr lvl="1">
              <a:spcBef>
                <a:spcPts val="0"/>
              </a:spcBef>
              <a:spcAft>
                <a:spcPts val="0"/>
              </a:spcAft>
            </a:pPr>
            <a:r>
              <a:rPr lang="fr-CA" sz="1600" dirty="0" smtClean="0"/>
              <a:t>Établir un lien entre les événements de Canada 150 et de l’année des Jeux olympiques</a:t>
            </a:r>
          </a:p>
          <a:p>
            <a:r>
              <a:rPr lang="fr-CA" sz="1900" dirty="0" smtClean="0"/>
              <a:t>Investir dans des domaines qui renforcent la marque.</a:t>
            </a:r>
          </a:p>
          <a:p>
            <a:pPr lvl="1">
              <a:spcBef>
                <a:spcPts val="0"/>
              </a:spcBef>
              <a:spcAft>
                <a:spcPts val="0"/>
              </a:spcAft>
            </a:pPr>
            <a:r>
              <a:rPr lang="fr-CA" sz="1600" dirty="0" smtClean="0"/>
              <a:t>Investir dans l’exposition aux sous-marques – Fondation, Temple de la renommée, etc.</a:t>
            </a:r>
          </a:p>
          <a:p>
            <a:pPr lvl="1">
              <a:spcBef>
                <a:spcPts val="0"/>
              </a:spcBef>
              <a:spcAft>
                <a:spcPts val="0"/>
              </a:spcAft>
            </a:pPr>
            <a:r>
              <a:rPr lang="fr-CA" sz="1600" dirty="0" smtClean="0"/>
              <a:t>Offrir une prestation homogène de la première exposition au curling, p. ex. R&amp;R, Curling 101, meilleure prestation de la diffusion</a:t>
            </a:r>
          </a:p>
          <a:p>
            <a:pPr lvl="1">
              <a:spcBef>
                <a:spcPts val="0"/>
              </a:spcBef>
              <a:spcAft>
                <a:spcPts val="0"/>
              </a:spcAft>
            </a:pPr>
            <a:r>
              <a:rPr lang="fr-CA" sz="1600" dirty="0" smtClean="0"/>
              <a:t>Présenter une nouvelle stratégie accrue de marchandisage</a:t>
            </a:r>
          </a:p>
          <a:p>
            <a:pPr lvl="1">
              <a:spcBef>
                <a:spcPts val="0"/>
              </a:spcBef>
              <a:spcAft>
                <a:spcPts val="0"/>
              </a:spcAft>
            </a:pPr>
            <a:endParaRPr lang="fr-CA" sz="1900"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16</a:t>
            </a:fld>
            <a:endParaRPr lang="fr-CA" dirty="0"/>
          </a:p>
        </p:txBody>
      </p:sp>
    </p:spTree>
    <p:extLst>
      <p:ext uri="{BB962C8B-B14F-4D97-AF65-F5344CB8AC3E}">
        <p14:creationId xmlns:p14="http://schemas.microsoft.com/office/powerpoint/2010/main" val="18290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smtClean="0"/>
              <a:t>Cinquième but – Devenir le premier ONS au Canada</a:t>
            </a:r>
            <a:endParaRPr lang="fr-CA" sz="2400" dirty="0"/>
          </a:p>
        </p:txBody>
      </p:sp>
      <p:sp>
        <p:nvSpPr>
          <p:cNvPr id="4" name="Content Placeholder 3"/>
          <p:cNvSpPr>
            <a:spLocks noGrp="1"/>
          </p:cNvSpPr>
          <p:nvPr>
            <p:ph idx="1"/>
            <p:custDataLst>
              <p:tags r:id="rId2"/>
            </p:custDataLst>
          </p:nvPr>
        </p:nvSpPr>
        <p:spPr>
          <a:xfrm>
            <a:off x="253626" y="1106599"/>
            <a:ext cx="7639912" cy="3857533"/>
          </a:xfrm>
        </p:spPr>
        <p:txBody>
          <a:bodyPr>
            <a:normAutofit lnSpcReduction="10000"/>
          </a:bodyPr>
          <a:lstStyle/>
          <a:p>
            <a:r>
              <a:rPr lang="fr-CA" sz="1800" b="1" u="sng" dirty="0" smtClean="0"/>
              <a:t>Stratégies</a:t>
            </a:r>
          </a:p>
          <a:p>
            <a:r>
              <a:rPr lang="fr-CA" sz="1900" dirty="0" smtClean="0"/>
              <a:t>Investir du temps et des ressources dans un fort modèle de gouvernance qui est conforme aux opérations</a:t>
            </a:r>
          </a:p>
          <a:p>
            <a:r>
              <a:rPr lang="fr-CA" sz="1900" dirty="0" smtClean="0"/>
              <a:t>Créer de forts leaders dans les fonctions et devenir un milieu de travail de choix</a:t>
            </a:r>
          </a:p>
          <a:p>
            <a:r>
              <a:rPr lang="fr-CA" sz="1900" dirty="0" smtClean="0"/>
              <a:t>Assurer de forts partenariats et une consultation des membres pour renforcer le réseau entier</a:t>
            </a:r>
          </a:p>
          <a:p>
            <a:r>
              <a:rPr lang="fr-CA" sz="1900" dirty="0" smtClean="0"/>
              <a:t>Présenter des systèmes de soutien qui sont les meilleurs de leur catégorie pour assurer et permettre la prestation des programmes et des services</a:t>
            </a:r>
          </a:p>
          <a:p>
            <a:r>
              <a:rPr lang="fr-CA" sz="1900" dirty="0" smtClean="0"/>
              <a:t>Mettre l’accent sur l’innovation dans la prestation</a:t>
            </a:r>
          </a:p>
          <a:p>
            <a:endParaRPr lang="fr-CA" sz="1900"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17</a:t>
            </a:fld>
            <a:endParaRPr lang="fr-CA" dirty="0"/>
          </a:p>
        </p:txBody>
      </p:sp>
    </p:spTree>
    <p:extLst>
      <p:ext uri="{BB962C8B-B14F-4D97-AF65-F5344CB8AC3E}">
        <p14:creationId xmlns:p14="http://schemas.microsoft.com/office/powerpoint/2010/main" val="50185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Cinquième but – Devenir le premier ONS au Canada</a:t>
            </a:r>
          </a:p>
        </p:txBody>
      </p:sp>
      <p:sp>
        <p:nvSpPr>
          <p:cNvPr id="4" name="Content Placeholder 3"/>
          <p:cNvSpPr>
            <a:spLocks noGrp="1"/>
          </p:cNvSpPr>
          <p:nvPr>
            <p:ph idx="1"/>
            <p:custDataLst>
              <p:tags r:id="rId2"/>
            </p:custDataLst>
          </p:nvPr>
        </p:nvSpPr>
        <p:spPr>
          <a:xfrm>
            <a:off x="253626" y="1106599"/>
            <a:ext cx="7639912" cy="3857533"/>
          </a:xfrm>
        </p:spPr>
        <p:txBody>
          <a:bodyPr>
            <a:normAutofit fontScale="92500" lnSpcReduction="20000"/>
          </a:bodyPr>
          <a:lstStyle/>
          <a:p>
            <a:r>
              <a:rPr lang="fr-CA" sz="1800" b="1" u="sng" dirty="0" smtClean="0"/>
              <a:t>Tactiques</a:t>
            </a:r>
          </a:p>
          <a:p>
            <a:r>
              <a:rPr lang="fr-CA" sz="1900" dirty="0"/>
              <a:t>Investir du temps et des ressources dans un fort modèle de gouvernance qui est conforme aux </a:t>
            </a:r>
            <a:r>
              <a:rPr lang="fr-CA" sz="1900" dirty="0" smtClean="0"/>
              <a:t>opérations</a:t>
            </a:r>
          </a:p>
          <a:p>
            <a:pPr lvl="1">
              <a:spcBef>
                <a:spcPts val="0"/>
              </a:spcBef>
              <a:spcAft>
                <a:spcPts val="0"/>
              </a:spcAft>
            </a:pPr>
            <a:r>
              <a:rPr lang="fr-CA" sz="1600" dirty="0" smtClean="0"/>
              <a:t>Assurer que la planification et les buts opérationnels sont conformes à la planification et aux buts du conseil au moyen du processus de planification stratégique</a:t>
            </a:r>
          </a:p>
          <a:p>
            <a:pPr lvl="1">
              <a:spcBef>
                <a:spcPts val="0"/>
              </a:spcBef>
              <a:spcAft>
                <a:spcPts val="0"/>
              </a:spcAft>
            </a:pPr>
            <a:r>
              <a:rPr lang="fr-CA" sz="1600" dirty="0" smtClean="0"/>
              <a:t>Compléter la vérification des politiques et de la législation pour assurer la conformité avec les politiques du conseil</a:t>
            </a:r>
          </a:p>
          <a:p>
            <a:r>
              <a:rPr lang="fr-CA" sz="1900" dirty="0"/>
              <a:t>Créer de forts leaders dans les fonctions et devenir un milieu de travail de choix</a:t>
            </a:r>
          </a:p>
          <a:p>
            <a:pPr lvl="1">
              <a:spcBef>
                <a:spcPts val="0"/>
              </a:spcBef>
              <a:spcAft>
                <a:spcPts val="0"/>
              </a:spcAft>
            </a:pPr>
            <a:r>
              <a:rPr lang="fr-CA" sz="1600" dirty="0" smtClean="0"/>
              <a:t>Assurer la clarté des rôles et mettre l’accent sur le développement de l’expertise en la matière</a:t>
            </a:r>
          </a:p>
          <a:p>
            <a:pPr lvl="1">
              <a:spcBef>
                <a:spcPts val="0"/>
              </a:spcBef>
              <a:spcAft>
                <a:spcPts val="0"/>
              </a:spcAft>
            </a:pPr>
            <a:r>
              <a:rPr lang="fr-CA" sz="1600" dirty="0" smtClean="0"/>
              <a:t>Engager des experts de l’extérieur, au besoin</a:t>
            </a:r>
          </a:p>
          <a:p>
            <a:pPr lvl="1">
              <a:spcBef>
                <a:spcPts val="0"/>
              </a:spcBef>
              <a:spcAft>
                <a:spcPts val="0"/>
              </a:spcAft>
            </a:pPr>
            <a:r>
              <a:rPr lang="fr-CA" sz="1600" dirty="0" smtClean="0"/>
              <a:t>Tenir des réunions courantes du personnel et des hauts dirigeants pour partager les pratiques exemplaires et comprendre les études de cas</a:t>
            </a:r>
          </a:p>
          <a:p>
            <a:pPr lvl="1">
              <a:spcBef>
                <a:spcPts val="0"/>
              </a:spcBef>
              <a:spcAft>
                <a:spcPts val="0"/>
              </a:spcAft>
            </a:pPr>
            <a:r>
              <a:rPr lang="fr-CA" sz="1600" dirty="0"/>
              <a:t>Mener le sondage sur l’engagement des employés, puis planifier par rapport aux résultats</a:t>
            </a:r>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18</a:t>
            </a:fld>
            <a:endParaRPr lang="fr-CA" dirty="0"/>
          </a:p>
        </p:txBody>
      </p:sp>
    </p:spTree>
    <p:extLst>
      <p:ext uri="{BB962C8B-B14F-4D97-AF65-F5344CB8AC3E}">
        <p14:creationId xmlns:p14="http://schemas.microsoft.com/office/powerpoint/2010/main" val="280302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Cinquième but – Devenir le premier ONS au Canada</a:t>
            </a:r>
          </a:p>
        </p:txBody>
      </p:sp>
      <p:sp>
        <p:nvSpPr>
          <p:cNvPr id="4" name="Content Placeholder 3"/>
          <p:cNvSpPr>
            <a:spLocks noGrp="1"/>
          </p:cNvSpPr>
          <p:nvPr>
            <p:ph idx="1"/>
            <p:custDataLst>
              <p:tags r:id="rId2"/>
            </p:custDataLst>
          </p:nvPr>
        </p:nvSpPr>
        <p:spPr>
          <a:xfrm>
            <a:off x="253626" y="1106599"/>
            <a:ext cx="7639912" cy="3857533"/>
          </a:xfrm>
        </p:spPr>
        <p:txBody>
          <a:bodyPr>
            <a:normAutofit fontScale="85000" lnSpcReduction="20000"/>
          </a:bodyPr>
          <a:lstStyle/>
          <a:p>
            <a:r>
              <a:rPr lang="fr-CA" sz="1800" b="1" u="sng" dirty="0"/>
              <a:t>Tactiques</a:t>
            </a:r>
          </a:p>
          <a:p>
            <a:r>
              <a:rPr lang="fr-CA" sz="1900" dirty="0"/>
              <a:t>Assurer de forts partenariats et une consultation des membres pour renforcer le réseau </a:t>
            </a:r>
            <a:r>
              <a:rPr lang="fr-CA" sz="1900" dirty="0" smtClean="0"/>
              <a:t>entier</a:t>
            </a:r>
          </a:p>
          <a:p>
            <a:pPr lvl="1">
              <a:spcBef>
                <a:spcPts val="0"/>
              </a:spcBef>
              <a:spcAft>
                <a:spcPts val="0"/>
              </a:spcAft>
            </a:pPr>
            <a:r>
              <a:rPr lang="fr-CA" sz="1600" dirty="0" smtClean="0"/>
              <a:t>Obtenir la participation du personnel au système national de sport senior et au système international pour partager les pratiques exemplaires</a:t>
            </a:r>
          </a:p>
          <a:p>
            <a:pPr lvl="1">
              <a:spcBef>
                <a:spcPts val="0"/>
              </a:spcBef>
              <a:spcAft>
                <a:spcPts val="0"/>
              </a:spcAft>
            </a:pPr>
            <a:r>
              <a:rPr lang="fr-CA" sz="1600" dirty="0" smtClean="0"/>
              <a:t>Utiliser le CNC et le conseil de l’exploitation pour déterminer les besoins en consultation</a:t>
            </a:r>
          </a:p>
          <a:p>
            <a:pPr lvl="1">
              <a:spcBef>
                <a:spcPts val="0"/>
              </a:spcBef>
              <a:spcAft>
                <a:spcPts val="0"/>
              </a:spcAft>
            </a:pPr>
            <a:r>
              <a:rPr lang="fr-CA" sz="1600" dirty="0" smtClean="0"/>
              <a:t>Présenter un ensemble de </a:t>
            </a:r>
            <a:r>
              <a:rPr lang="fr-CA" sz="1600" dirty="0"/>
              <a:t>priorités au conseil de l’exploitation </a:t>
            </a:r>
            <a:r>
              <a:rPr lang="fr-CA" sz="1600" dirty="0" smtClean="0"/>
              <a:t>et discuter du format et de l’établissement du calendrier des réunions</a:t>
            </a:r>
          </a:p>
          <a:p>
            <a:pPr lvl="1">
              <a:spcBef>
                <a:spcPts val="0"/>
              </a:spcBef>
              <a:spcAft>
                <a:spcPts val="0"/>
              </a:spcAft>
            </a:pPr>
            <a:r>
              <a:rPr lang="fr-CA" sz="1600" dirty="0" smtClean="0"/>
              <a:t>Présenter des séances plénières pour assurer la communication des pratiques exemplaires et la formation</a:t>
            </a:r>
          </a:p>
          <a:p>
            <a:pPr lvl="1">
              <a:spcBef>
                <a:spcPts val="0"/>
              </a:spcBef>
              <a:spcAft>
                <a:spcPts val="0"/>
              </a:spcAft>
            </a:pPr>
            <a:r>
              <a:rPr lang="fr-CA" sz="1600" dirty="0" smtClean="0"/>
              <a:t>Définir les priorités avec les membres pour la poursuite des travaux de défense des intérêts</a:t>
            </a:r>
          </a:p>
          <a:p>
            <a:r>
              <a:rPr lang="fr-CA" sz="1900" dirty="0"/>
              <a:t>Présenter des systèmes de soutien qui sont les meilleurs de leur catégorie pour assurer et permettre la prestation des programmes et des services</a:t>
            </a:r>
          </a:p>
          <a:p>
            <a:pPr lvl="1">
              <a:spcBef>
                <a:spcPts val="0"/>
              </a:spcBef>
              <a:spcAft>
                <a:spcPts val="0"/>
              </a:spcAft>
            </a:pPr>
            <a:r>
              <a:rPr lang="fr-CA" sz="1600" dirty="0" smtClean="0"/>
              <a:t>Établir des systèmes administratifs et comptables pour surveiller les risques et les résultats</a:t>
            </a:r>
          </a:p>
          <a:p>
            <a:pPr lvl="1">
              <a:spcBef>
                <a:spcPts val="0"/>
              </a:spcBef>
              <a:spcAft>
                <a:spcPts val="0"/>
              </a:spcAft>
            </a:pPr>
            <a:r>
              <a:rPr lang="fr-CA" sz="1600" dirty="0" smtClean="0"/>
              <a:t>Mettre au point le financement des Jeux olympiques et paralympiques pour les services de technologie de l’information, juridiques et de ressources humaines</a:t>
            </a:r>
            <a:endParaRPr lang="fr-CA" sz="1600"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19</a:t>
            </a:fld>
            <a:endParaRPr lang="fr-CA" dirty="0"/>
          </a:p>
        </p:txBody>
      </p:sp>
    </p:spTree>
    <p:extLst>
      <p:ext uri="{BB962C8B-B14F-4D97-AF65-F5344CB8AC3E}">
        <p14:creationId xmlns:p14="http://schemas.microsoft.com/office/powerpoint/2010/main" val="120922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1"/>
            </p:custDataLst>
            <p:extLst>
              <p:ext uri="{D42A27DB-BD31-4B8C-83A1-F6EECF244321}">
                <p14:modId xmlns:p14="http://schemas.microsoft.com/office/powerpoint/2010/main" val="1907724095"/>
              </p:ext>
            </p:extLst>
          </p:nvPr>
        </p:nvGraphicFramePr>
        <p:xfrm>
          <a:off x="457200" y="458271"/>
          <a:ext cx="7436338" cy="41486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p:cNvSpPr txBox="1"/>
          <p:nvPr>
            <p:custDataLst>
              <p:tags r:id="rId2"/>
            </p:custDataLst>
          </p:nvPr>
        </p:nvSpPr>
        <p:spPr>
          <a:xfrm>
            <a:off x="354624" y="4497169"/>
            <a:ext cx="7641490" cy="646331"/>
          </a:xfrm>
          <a:prstGeom prst="rect">
            <a:avLst/>
          </a:prstGeom>
          <a:solidFill>
            <a:srgbClr val="2C2262"/>
          </a:solidFill>
        </p:spPr>
        <p:txBody>
          <a:bodyPr wrap="square" rtlCol="0">
            <a:spAutoFit/>
          </a:bodyPr>
          <a:lstStyle/>
          <a:p>
            <a:pPr algn="ctr"/>
            <a:r>
              <a:rPr lang="fr-CA" sz="1200" u="sng" dirty="0" smtClean="0">
                <a:solidFill>
                  <a:schemeClr val="bg1"/>
                </a:solidFill>
              </a:rPr>
              <a:t>Curling Canada et ses employés doivent assurer</a:t>
            </a:r>
            <a:r>
              <a:rPr lang="fr-CA" sz="1200" dirty="0" smtClean="0">
                <a:solidFill>
                  <a:schemeClr val="bg1"/>
                </a:solidFill>
              </a:rPr>
              <a:t> : un milieu de travail respectueux et exempt de harcèlement, mettant en valeur la diversité, l’intégrité et la responsabilité pour ce que nous faisons, le travail d’équipe à haut rendement et la poursuite continue de l’excellence</a:t>
            </a:r>
            <a:endParaRPr lang="fr-CA" sz="1200" dirty="0">
              <a:solidFill>
                <a:schemeClr val="bg1"/>
              </a:solidFill>
            </a:endParaRPr>
          </a:p>
        </p:txBody>
      </p:sp>
      <p:sp>
        <p:nvSpPr>
          <p:cNvPr id="3" name="TextBox 2"/>
          <p:cNvSpPr txBox="1"/>
          <p:nvPr>
            <p:custDataLst>
              <p:tags r:id="rId3"/>
            </p:custDataLst>
          </p:nvPr>
        </p:nvSpPr>
        <p:spPr>
          <a:xfrm>
            <a:off x="0" y="2787620"/>
            <a:ext cx="1728358" cy="738664"/>
          </a:xfrm>
          <a:prstGeom prst="rect">
            <a:avLst/>
          </a:prstGeom>
          <a:noFill/>
        </p:spPr>
        <p:txBody>
          <a:bodyPr wrap="none" rtlCol="0">
            <a:spAutoFit/>
          </a:bodyPr>
          <a:lstStyle/>
          <a:p>
            <a:r>
              <a:rPr lang="fr-CA" sz="1400" u="sng" dirty="0" smtClean="0"/>
              <a:t>Piliers stratégiques</a:t>
            </a:r>
          </a:p>
          <a:p>
            <a:r>
              <a:rPr lang="fr-CA" sz="1400" u="sng" dirty="0"/>
              <a:t>e</a:t>
            </a:r>
            <a:r>
              <a:rPr lang="fr-CA" sz="1400" u="sng" dirty="0" smtClean="0"/>
              <a:t>n matière </a:t>
            </a:r>
          </a:p>
          <a:p>
            <a:r>
              <a:rPr lang="fr-CA" sz="1400" u="sng" dirty="0" smtClean="0"/>
              <a:t>d’accomplissements</a:t>
            </a:r>
            <a:endParaRPr lang="fr-CA" sz="1400" u="sng" dirty="0"/>
          </a:p>
        </p:txBody>
      </p:sp>
      <p:sp>
        <p:nvSpPr>
          <p:cNvPr id="4" name="Slide Number Placeholder 3"/>
          <p:cNvSpPr>
            <a:spLocks noGrp="1"/>
          </p:cNvSpPr>
          <p:nvPr>
            <p:ph type="sldNum" sz="quarter" idx="12"/>
            <p:custDataLst>
              <p:tags r:id="rId4"/>
            </p:custDataLst>
          </p:nvPr>
        </p:nvSpPr>
        <p:spPr/>
        <p:txBody>
          <a:bodyPr/>
          <a:lstStyle/>
          <a:p>
            <a:fld id="{29468D7D-79E7-744F-9993-0C657912AE55}" type="slidenum">
              <a:rPr lang="fr-CA" smtClean="0"/>
              <a:t>2</a:t>
            </a:fld>
            <a:endParaRPr lang="fr-CA" dirty="0"/>
          </a:p>
        </p:txBody>
      </p:sp>
    </p:spTree>
    <p:extLst>
      <p:ext uri="{BB962C8B-B14F-4D97-AF65-F5344CB8AC3E}">
        <p14:creationId xmlns:p14="http://schemas.microsoft.com/office/powerpoint/2010/main" val="183752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Cinquième but – Devenir le premier ONS au Canada</a:t>
            </a:r>
          </a:p>
        </p:txBody>
      </p:sp>
      <p:sp>
        <p:nvSpPr>
          <p:cNvPr id="4" name="Content Placeholder 3"/>
          <p:cNvSpPr>
            <a:spLocks noGrp="1"/>
          </p:cNvSpPr>
          <p:nvPr>
            <p:ph idx="1"/>
            <p:custDataLst>
              <p:tags r:id="rId2"/>
            </p:custDataLst>
          </p:nvPr>
        </p:nvSpPr>
        <p:spPr>
          <a:xfrm>
            <a:off x="253626" y="1106599"/>
            <a:ext cx="7639912" cy="3857533"/>
          </a:xfrm>
        </p:spPr>
        <p:txBody>
          <a:bodyPr>
            <a:normAutofit/>
          </a:bodyPr>
          <a:lstStyle/>
          <a:p>
            <a:r>
              <a:rPr lang="fr-CA" sz="1800" b="1" u="sng" dirty="0" smtClean="0"/>
              <a:t>Tactiques</a:t>
            </a:r>
          </a:p>
          <a:p>
            <a:r>
              <a:rPr lang="fr-CA" sz="1900" dirty="0"/>
              <a:t>Mettre l’accent sur l’innovation dans la prestation</a:t>
            </a:r>
          </a:p>
          <a:p>
            <a:pPr lvl="1">
              <a:spcBef>
                <a:spcPts val="0"/>
              </a:spcBef>
              <a:spcAft>
                <a:spcPts val="0"/>
              </a:spcAft>
            </a:pPr>
            <a:r>
              <a:rPr lang="fr-CA" sz="1600" dirty="0" smtClean="0"/>
              <a:t>Utiliser la technologie et les données pour prendre des décisions</a:t>
            </a:r>
          </a:p>
          <a:p>
            <a:pPr lvl="1">
              <a:spcBef>
                <a:spcPts val="0"/>
              </a:spcBef>
              <a:spcAft>
                <a:spcPts val="0"/>
              </a:spcAft>
            </a:pPr>
            <a:r>
              <a:rPr lang="fr-CA" sz="1600" dirty="0" smtClean="0"/>
              <a:t>Établir un processus d’innovation pour l’amélioration future du sport et des sources de revenus possibles</a:t>
            </a:r>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20</a:t>
            </a:fld>
            <a:endParaRPr lang="fr-CA" dirty="0"/>
          </a:p>
        </p:txBody>
      </p:sp>
    </p:spTree>
    <p:extLst>
      <p:ext uri="{BB962C8B-B14F-4D97-AF65-F5344CB8AC3E}">
        <p14:creationId xmlns:p14="http://schemas.microsoft.com/office/powerpoint/2010/main" val="1209226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smtClean="0"/>
              <a:t>Sixième but – Obtenir des résultats exceptionnels sur le podium</a:t>
            </a:r>
            <a:endParaRPr lang="fr-CA" sz="2400" dirty="0"/>
          </a:p>
        </p:txBody>
      </p:sp>
      <p:sp>
        <p:nvSpPr>
          <p:cNvPr id="4" name="Content Placeholder 3"/>
          <p:cNvSpPr>
            <a:spLocks noGrp="1"/>
          </p:cNvSpPr>
          <p:nvPr>
            <p:ph idx="1"/>
            <p:custDataLst>
              <p:tags r:id="rId2"/>
            </p:custDataLst>
          </p:nvPr>
        </p:nvSpPr>
        <p:spPr>
          <a:xfrm>
            <a:off x="253626" y="1106599"/>
            <a:ext cx="7639912" cy="3857533"/>
          </a:xfrm>
        </p:spPr>
        <p:txBody>
          <a:bodyPr>
            <a:normAutofit/>
          </a:bodyPr>
          <a:lstStyle/>
          <a:p>
            <a:r>
              <a:rPr lang="fr-CA" sz="1800" b="1" u="sng" dirty="0" smtClean="0"/>
              <a:t>Stratégie</a:t>
            </a:r>
          </a:p>
          <a:p>
            <a:r>
              <a:rPr lang="fr-CA" sz="1800" dirty="0" smtClean="0"/>
              <a:t>Investir dans le système de relève et le DLTA pour les joueurs et les entraîneurs, l’équipe de soutien intégrée et les autres membres du personnel</a:t>
            </a:r>
          </a:p>
          <a:p>
            <a:r>
              <a:rPr lang="fr-CA" sz="1800" dirty="0" smtClean="0"/>
              <a:t>Élaborer des techniques novatrices pour le jeu, l’entraînement et la mesure de la performance</a:t>
            </a:r>
          </a:p>
          <a:p>
            <a:r>
              <a:rPr lang="fr-CA" sz="1800" dirty="0" smtClean="0"/>
              <a:t>Continuer à travailler avec les bailleurs de fonds et les experts en la matière pour élaborer des programmes, des services et un cadre de compétition qui fournit des résultats sur le podium</a:t>
            </a:r>
          </a:p>
          <a:p>
            <a:r>
              <a:rPr lang="fr-CA" sz="1800" dirty="0" smtClean="0"/>
              <a:t>Assurer une prise de décision axée sur les données</a:t>
            </a:r>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21</a:t>
            </a:fld>
            <a:endParaRPr lang="fr-CA" dirty="0"/>
          </a:p>
        </p:txBody>
      </p:sp>
    </p:spTree>
    <p:extLst>
      <p:ext uri="{BB962C8B-B14F-4D97-AF65-F5344CB8AC3E}">
        <p14:creationId xmlns:p14="http://schemas.microsoft.com/office/powerpoint/2010/main" val="370962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Sixième but – Obtenir des résultats exceptionnels sur le podium</a:t>
            </a:r>
          </a:p>
        </p:txBody>
      </p:sp>
      <p:sp>
        <p:nvSpPr>
          <p:cNvPr id="4" name="Content Placeholder 3"/>
          <p:cNvSpPr>
            <a:spLocks noGrp="1"/>
          </p:cNvSpPr>
          <p:nvPr>
            <p:ph idx="1"/>
            <p:custDataLst>
              <p:tags r:id="rId2"/>
            </p:custDataLst>
          </p:nvPr>
        </p:nvSpPr>
        <p:spPr>
          <a:xfrm>
            <a:off x="253626" y="1106599"/>
            <a:ext cx="7639912" cy="3857533"/>
          </a:xfrm>
        </p:spPr>
        <p:txBody>
          <a:bodyPr>
            <a:normAutofit fontScale="92500"/>
          </a:bodyPr>
          <a:lstStyle/>
          <a:p>
            <a:r>
              <a:rPr lang="fr-CA" sz="1800" b="1" u="sng" dirty="0" smtClean="0"/>
              <a:t>Tactiques</a:t>
            </a:r>
          </a:p>
          <a:p>
            <a:r>
              <a:rPr lang="fr-CA" sz="1800" dirty="0"/>
              <a:t>Investir dans le système de relève et le DLTA pour les joueurs et les entraîneurs, l’équipe de soutien intégré et les autres membres du personnel</a:t>
            </a:r>
          </a:p>
          <a:p>
            <a:pPr lvl="1">
              <a:spcBef>
                <a:spcPts val="0"/>
              </a:spcBef>
              <a:spcAft>
                <a:spcPts val="0"/>
              </a:spcAft>
            </a:pPr>
            <a:r>
              <a:rPr lang="fr-CA" sz="1600" dirty="0" smtClean="0"/>
              <a:t>Établir une stratégie d’investissement qui appuie le dépistage du talent</a:t>
            </a:r>
          </a:p>
          <a:p>
            <a:pPr lvl="1">
              <a:spcBef>
                <a:spcPts val="0"/>
              </a:spcBef>
              <a:spcAft>
                <a:spcPts val="0"/>
              </a:spcAft>
            </a:pPr>
            <a:r>
              <a:rPr lang="fr-CA" sz="1600" dirty="0" smtClean="0"/>
              <a:t>Poursuivre la défense des intérêts pour le financement de la prochaine génération</a:t>
            </a:r>
          </a:p>
          <a:p>
            <a:pPr lvl="1">
              <a:spcBef>
                <a:spcPts val="0"/>
              </a:spcBef>
              <a:spcAft>
                <a:spcPts val="0"/>
              </a:spcAft>
            </a:pPr>
            <a:r>
              <a:rPr lang="fr-CA" sz="1600" dirty="0" smtClean="0"/>
              <a:t>Renforcer le rôle des OPS et OTS en matière de développement des talents et travailler avec leurs systèmes et experts</a:t>
            </a:r>
          </a:p>
          <a:p>
            <a:pPr lvl="1">
              <a:spcBef>
                <a:spcPts val="0"/>
              </a:spcBef>
              <a:spcAft>
                <a:spcPts val="0"/>
              </a:spcAft>
            </a:pPr>
            <a:r>
              <a:rPr lang="fr-CA" sz="1600" dirty="0" smtClean="0"/>
              <a:t>Tenir le championnat national pour les moins de 18 ans et examiner les tournois régionaux pour les moins de 15 ans</a:t>
            </a:r>
          </a:p>
          <a:p>
            <a:pPr lvl="1">
              <a:spcBef>
                <a:spcPts val="0"/>
              </a:spcBef>
              <a:spcAft>
                <a:spcPts val="0"/>
              </a:spcAft>
            </a:pPr>
            <a:r>
              <a:rPr lang="fr-CA" sz="1600" dirty="0" smtClean="0"/>
              <a:t>Mettre à l’essai le concept U SPORTS/ACSC/fauteuil roulant</a:t>
            </a:r>
          </a:p>
          <a:p>
            <a:r>
              <a:rPr lang="fr-CA" sz="1800" dirty="0" smtClean="0"/>
              <a:t>Élaborer des techniques novatrices pour le jeu, l’entraînement et la mesure de la performance</a:t>
            </a:r>
          </a:p>
          <a:p>
            <a:pPr lvl="1">
              <a:spcBef>
                <a:spcPts val="0"/>
              </a:spcBef>
              <a:spcAft>
                <a:spcPts val="0"/>
              </a:spcAft>
            </a:pPr>
            <a:r>
              <a:rPr lang="fr-CA" sz="1600" dirty="0" smtClean="0"/>
              <a:t>Accroître l’investissement relativement aux doubles mixtes</a:t>
            </a:r>
          </a:p>
          <a:p>
            <a:pPr lvl="1">
              <a:spcBef>
                <a:spcPts val="0"/>
              </a:spcBef>
              <a:spcAft>
                <a:spcPts val="0"/>
              </a:spcAft>
            </a:pPr>
            <a:r>
              <a:rPr lang="fr-CA" sz="1600" dirty="0" smtClean="0"/>
              <a:t>Élaborer des mesures de la performance</a:t>
            </a:r>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22</a:t>
            </a:fld>
            <a:endParaRPr lang="fr-CA" dirty="0"/>
          </a:p>
        </p:txBody>
      </p:sp>
    </p:spTree>
    <p:extLst>
      <p:ext uri="{BB962C8B-B14F-4D97-AF65-F5344CB8AC3E}">
        <p14:creationId xmlns:p14="http://schemas.microsoft.com/office/powerpoint/2010/main" val="604660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Sixième but – Obtenir des résultats exceptionnels sur le podium</a:t>
            </a:r>
          </a:p>
        </p:txBody>
      </p:sp>
      <p:sp>
        <p:nvSpPr>
          <p:cNvPr id="4" name="Content Placeholder 3"/>
          <p:cNvSpPr>
            <a:spLocks noGrp="1"/>
          </p:cNvSpPr>
          <p:nvPr>
            <p:ph idx="1"/>
            <p:custDataLst>
              <p:tags r:id="rId2"/>
            </p:custDataLst>
          </p:nvPr>
        </p:nvSpPr>
        <p:spPr>
          <a:xfrm>
            <a:off x="253626" y="1106599"/>
            <a:ext cx="7639912" cy="3857533"/>
          </a:xfrm>
        </p:spPr>
        <p:txBody>
          <a:bodyPr>
            <a:normAutofit/>
          </a:bodyPr>
          <a:lstStyle/>
          <a:p>
            <a:r>
              <a:rPr lang="fr-CA" sz="1800" b="1" u="sng" dirty="0" smtClean="0"/>
              <a:t>Tactiques</a:t>
            </a:r>
          </a:p>
          <a:p>
            <a:r>
              <a:rPr lang="fr-CA" sz="1800" dirty="0"/>
              <a:t>Continuer à travailler avec les bailleurs de fonds et les experts en la matière pour élaborer des programmes, des services et un cadre de compétition qui fournit des résultats sur le podium</a:t>
            </a:r>
          </a:p>
          <a:p>
            <a:pPr lvl="1"/>
            <a:r>
              <a:rPr lang="fr-CA" sz="1600" dirty="0" smtClean="0"/>
              <a:t>Continuer à établir une liaison avec les partenaires de l’extérieur et maintenir de fortes relations avec À nous le podium, Sport Canada et la Fédération mondiale de curling</a:t>
            </a:r>
          </a:p>
          <a:p>
            <a:r>
              <a:rPr lang="fr-CA" sz="1800" dirty="0"/>
              <a:t>Assurer une prise de décision axée sur les données</a:t>
            </a:r>
          </a:p>
          <a:p>
            <a:pPr lvl="1"/>
            <a:r>
              <a:rPr lang="fr-CA" sz="1600" dirty="0" smtClean="0"/>
              <a:t>Faire enquête sur des techniques novatrices pour fournir plus de données dans tous les aspects de la haute performance</a:t>
            </a:r>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23</a:t>
            </a:fld>
            <a:endParaRPr lang="fr-CA" dirty="0"/>
          </a:p>
        </p:txBody>
      </p:sp>
    </p:spTree>
    <p:extLst>
      <p:ext uri="{BB962C8B-B14F-4D97-AF65-F5344CB8AC3E}">
        <p14:creationId xmlns:p14="http://schemas.microsoft.com/office/powerpoint/2010/main" val="60466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a:r>
              <a:rPr lang="fr-CA" sz="2400" u="sng" dirty="0"/>
              <a:t>Mesures de l’atteinte du succès</a:t>
            </a: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259525421"/>
              </p:ext>
            </p:extLst>
          </p:nvPr>
        </p:nvGraphicFramePr>
        <p:xfrm>
          <a:off x="457200" y="1330325"/>
          <a:ext cx="7435851" cy="3504330"/>
        </p:xfrm>
        <a:graphic>
          <a:graphicData uri="http://schemas.openxmlformats.org/drawingml/2006/table">
            <a:tbl>
              <a:tblPr firstRow="1" bandRow="1">
                <a:tableStyleId>{5C22544A-7EE6-4342-B048-85BDC9FD1C3A}</a:tableStyleId>
              </a:tblPr>
              <a:tblGrid>
                <a:gridCol w="2478617"/>
                <a:gridCol w="2478617"/>
                <a:gridCol w="2478617"/>
              </a:tblGrid>
              <a:tr h="486810">
                <a:tc>
                  <a:txBody>
                    <a:bodyPr/>
                    <a:lstStyle/>
                    <a:p>
                      <a:pPr algn="ctr"/>
                      <a:r>
                        <a:rPr lang="fr-CA" u="sng" noProof="0" dirty="0" smtClean="0"/>
                        <a:t>But</a:t>
                      </a:r>
                      <a:endParaRPr lang="fr-CA" u="sng" noProof="0" dirty="0"/>
                    </a:p>
                  </a:txBody>
                  <a:tcPr/>
                </a:tc>
                <a:tc>
                  <a:txBody>
                    <a:bodyPr/>
                    <a:lstStyle/>
                    <a:p>
                      <a:pPr algn="ctr"/>
                      <a:r>
                        <a:rPr lang="fr-CA" u="sng" noProof="0" dirty="0" smtClean="0"/>
                        <a:t>Mesure</a:t>
                      </a:r>
                      <a:endParaRPr lang="fr-CA" u="sng" noProof="0" dirty="0"/>
                    </a:p>
                  </a:txBody>
                  <a:tcPr/>
                </a:tc>
                <a:tc>
                  <a:txBody>
                    <a:bodyPr/>
                    <a:lstStyle/>
                    <a:p>
                      <a:pPr algn="ctr"/>
                      <a:r>
                        <a:rPr lang="fr-CA" u="sng" noProof="0" dirty="0" smtClean="0"/>
                        <a:t>Méthode</a:t>
                      </a:r>
                      <a:endParaRPr lang="fr-CA" u="sng" noProof="0" dirty="0"/>
                    </a:p>
                  </a:txBody>
                  <a:tcPr/>
                </a:tc>
              </a:tr>
              <a:tr h="486810">
                <a:tc>
                  <a:txBody>
                    <a:bodyPr/>
                    <a:lstStyle/>
                    <a:p>
                      <a:r>
                        <a:rPr lang="fr-CA" sz="1200" dirty="0" smtClean="0"/>
                        <a:t>Veiller à la santé financière et à la durabilité</a:t>
                      </a:r>
                      <a:endParaRPr lang="en-US" sz="1200" dirty="0"/>
                    </a:p>
                  </a:txBody>
                  <a:tcPr/>
                </a:tc>
                <a:tc>
                  <a:txBody>
                    <a:bodyPr/>
                    <a:lstStyle/>
                    <a:p>
                      <a:pPr marL="171450" indent="-171450">
                        <a:buFont typeface="Arial"/>
                        <a:buChar char="•"/>
                      </a:pPr>
                      <a:r>
                        <a:rPr lang="fr-CA" sz="1200" noProof="0" dirty="0" smtClean="0"/>
                        <a:t>Excédent obtenu en 2017-2018</a:t>
                      </a:r>
                    </a:p>
                    <a:p>
                      <a:pPr marL="171450" indent="-171450">
                        <a:buFont typeface="Arial"/>
                        <a:buChar char="•"/>
                      </a:pPr>
                      <a:r>
                        <a:rPr lang="fr-CA" sz="1200" dirty="0" smtClean="0"/>
                        <a:t>Mise en application des recommandations de l’examen du modèle des événements</a:t>
                      </a:r>
                      <a:r>
                        <a:rPr lang="fr-CA" sz="1200" baseline="0" dirty="0" smtClean="0"/>
                        <a:t> </a:t>
                      </a:r>
                    </a:p>
                    <a:p>
                      <a:pPr marL="171450" indent="-171450">
                        <a:buFont typeface="Arial"/>
                        <a:buChar char="•"/>
                      </a:pPr>
                      <a:r>
                        <a:rPr lang="fr-CA" sz="1200" noProof="0" dirty="0" smtClean="0"/>
                        <a:t>Stratégie d’investissement</a:t>
                      </a:r>
                      <a:endParaRPr lang="fr-CA" sz="1200" noProof="0" dirty="0"/>
                    </a:p>
                  </a:txBody>
                  <a:tcPr/>
                </a:tc>
                <a:tc>
                  <a:txBody>
                    <a:bodyPr/>
                    <a:lstStyle/>
                    <a:p>
                      <a:pPr marL="171450" indent="-171450">
                        <a:buFont typeface="Arial"/>
                        <a:buChar char="•"/>
                      </a:pPr>
                      <a:r>
                        <a:rPr lang="fr-CA" sz="1200" noProof="0" dirty="0" smtClean="0"/>
                        <a:t>Profits</a:t>
                      </a:r>
                      <a:r>
                        <a:rPr lang="fr-CA" sz="1200" baseline="0" noProof="0" dirty="0" smtClean="0"/>
                        <a:t> et pertes</a:t>
                      </a:r>
                      <a:endParaRPr lang="fr-CA" sz="1200" noProof="0" dirty="0" smtClean="0"/>
                    </a:p>
                    <a:p>
                      <a:pPr marL="171450" indent="-171450">
                        <a:buFont typeface="Arial"/>
                        <a:buChar char="•"/>
                      </a:pPr>
                      <a:r>
                        <a:rPr lang="fr-CA" sz="1200" noProof="0" dirty="0" smtClean="0"/>
                        <a:t>Réserve</a:t>
                      </a:r>
                    </a:p>
                    <a:p>
                      <a:pPr marL="171450" indent="-171450">
                        <a:buFont typeface="Arial"/>
                        <a:buChar char="•"/>
                      </a:pPr>
                      <a:r>
                        <a:rPr lang="fr-CA" sz="1200" noProof="0" dirty="0" smtClean="0"/>
                        <a:t>Rentabilité</a:t>
                      </a:r>
                      <a:r>
                        <a:rPr lang="fr-CA" sz="1200" baseline="0" noProof="0" dirty="0" smtClean="0"/>
                        <a:t> et revenus des événements</a:t>
                      </a:r>
                      <a:endParaRPr lang="fr-CA" sz="1200" noProof="0" dirty="0"/>
                    </a:p>
                  </a:txBody>
                  <a:tcPr/>
                </a:tc>
              </a:tr>
              <a:tr h="486810">
                <a:tc>
                  <a:txBody>
                    <a:bodyPr/>
                    <a:lstStyle/>
                    <a:p>
                      <a:r>
                        <a:rPr lang="fr-CA" sz="1200" dirty="0" smtClean="0"/>
                        <a:t>Assurer une saine participation au curling</a:t>
                      </a:r>
                      <a:endParaRPr lang="en-US" sz="1200" dirty="0"/>
                    </a:p>
                  </a:txBody>
                  <a:tcPr/>
                </a:tc>
                <a:tc>
                  <a:txBody>
                    <a:bodyPr/>
                    <a:lstStyle/>
                    <a:p>
                      <a:pPr marL="171450" indent="-171450">
                        <a:buFont typeface="Arial"/>
                        <a:buChar char="•"/>
                      </a:pPr>
                      <a:r>
                        <a:rPr lang="fr-CA" sz="1200" noProof="0" dirty="0" smtClean="0"/>
                        <a:t>Nombre de curleurs accru de plus de </a:t>
                      </a:r>
                      <a:r>
                        <a:rPr lang="fr-CA" sz="1200" baseline="0" noProof="0" dirty="0" smtClean="0"/>
                        <a:t>2 %</a:t>
                      </a:r>
                    </a:p>
                    <a:p>
                      <a:pPr marL="171450" indent="-171450">
                        <a:buFont typeface="Arial"/>
                        <a:buChar char="•"/>
                      </a:pPr>
                      <a:r>
                        <a:rPr lang="fr-CA" sz="1200" baseline="0" noProof="0" dirty="0" smtClean="0"/>
                        <a:t>Présentation de R&amp;R et de Curling 101 à plus de 200 000 personnes</a:t>
                      </a:r>
                      <a:endParaRPr lang="fr-CA" sz="1200" noProof="0" dirty="0"/>
                    </a:p>
                  </a:txBody>
                  <a:tcPr/>
                </a:tc>
                <a:tc>
                  <a:txBody>
                    <a:bodyPr/>
                    <a:lstStyle/>
                    <a:p>
                      <a:pPr marL="171450" indent="-171450">
                        <a:buFont typeface="Arial"/>
                        <a:buChar char="•"/>
                      </a:pPr>
                      <a:r>
                        <a:rPr lang="fr-CA" sz="1200" noProof="0" dirty="0" err="1" smtClean="0"/>
                        <a:t>Vividata</a:t>
                      </a:r>
                      <a:endParaRPr lang="fr-CA" sz="1200" noProof="0" dirty="0" smtClean="0"/>
                    </a:p>
                    <a:p>
                      <a:pPr marL="171450" indent="-171450">
                        <a:buFont typeface="Arial"/>
                        <a:buChar char="•"/>
                      </a:pPr>
                      <a:r>
                        <a:rPr lang="fr-CA" sz="1200" noProof="0" dirty="0" smtClean="0"/>
                        <a:t>Comptes</a:t>
                      </a:r>
                      <a:r>
                        <a:rPr lang="fr-CA" sz="1200" baseline="0" noProof="0" dirty="0" smtClean="0"/>
                        <a:t> rendus sur </a:t>
                      </a:r>
                      <a:r>
                        <a:rPr lang="fr-CA" sz="1200" noProof="0" dirty="0" smtClean="0"/>
                        <a:t>R&amp;R</a:t>
                      </a:r>
                      <a:endParaRPr lang="fr-CA" sz="1200" noProof="0" dirty="0"/>
                    </a:p>
                  </a:txBody>
                  <a:tcPr/>
                </a:tc>
              </a:tr>
              <a:tr h="486810">
                <a:tc>
                  <a:txBody>
                    <a:bodyPr/>
                    <a:lstStyle/>
                    <a:p>
                      <a:r>
                        <a:rPr lang="fr-CA" sz="1200" dirty="0" smtClean="0"/>
                        <a:t>Offrir des expériences exceptionnelles de curling</a:t>
                      </a:r>
                      <a:endParaRPr lang="en-US" sz="1200" dirty="0">
                        <a:solidFill>
                          <a:srgbClr val="000000"/>
                        </a:solidFill>
                      </a:endParaRPr>
                    </a:p>
                  </a:txBody>
                  <a:tcPr/>
                </a:tc>
                <a:tc>
                  <a:txBody>
                    <a:bodyPr/>
                    <a:lstStyle/>
                    <a:p>
                      <a:pPr marL="171450" indent="-171450">
                        <a:buFont typeface="Arial"/>
                        <a:buChar char="•"/>
                      </a:pPr>
                      <a:r>
                        <a:rPr lang="fr-CA" sz="1200" noProof="0" dirty="0" smtClean="0"/>
                        <a:t>Nouvelle stratégie pour la présentation sportive,</a:t>
                      </a:r>
                      <a:r>
                        <a:rPr lang="fr-CA" sz="1200" baseline="0" noProof="0" dirty="0" smtClean="0"/>
                        <a:t> le Patch et la diffusion</a:t>
                      </a:r>
                    </a:p>
                    <a:p>
                      <a:pPr marL="171450" indent="-171450">
                        <a:buFont typeface="Arial"/>
                        <a:buChar char="•"/>
                      </a:pPr>
                      <a:r>
                        <a:rPr lang="fr-CA" sz="1200" baseline="0" noProof="0" dirty="0" smtClean="0"/>
                        <a:t>Dons accrus à la Fondation</a:t>
                      </a:r>
                    </a:p>
                    <a:p>
                      <a:pPr marL="171450" indent="-171450">
                        <a:buFont typeface="Arial"/>
                        <a:buChar char="•"/>
                      </a:pPr>
                      <a:r>
                        <a:rPr lang="fr-CA" sz="1200" baseline="0" noProof="0" dirty="0" smtClean="0"/>
                        <a:t>Engagement des employés</a:t>
                      </a:r>
                      <a:endParaRPr lang="fr-CA" sz="1200" noProof="0" dirty="0"/>
                    </a:p>
                  </a:txBody>
                  <a:tcPr/>
                </a:tc>
                <a:tc>
                  <a:txBody>
                    <a:bodyPr/>
                    <a:lstStyle/>
                    <a:p>
                      <a:pPr marL="171450" indent="-171450">
                        <a:buFont typeface="Arial"/>
                        <a:buChar char="•"/>
                      </a:pPr>
                      <a:r>
                        <a:rPr lang="fr-CA" sz="1200" noProof="0" dirty="0" smtClean="0"/>
                        <a:t>Ventes de billets, ventes pour le Patch, évaluations</a:t>
                      </a:r>
                    </a:p>
                    <a:p>
                      <a:pPr marL="171450" indent="-171450">
                        <a:buFont typeface="Arial"/>
                        <a:buChar char="•"/>
                      </a:pPr>
                      <a:r>
                        <a:rPr lang="fr-CA" sz="1200" noProof="0" dirty="0" smtClean="0"/>
                        <a:t>Revenus de la Fondation</a:t>
                      </a:r>
                    </a:p>
                    <a:p>
                      <a:pPr marL="171450" indent="-171450">
                        <a:buFont typeface="Arial"/>
                        <a:buChar char="•"/>
                      </a:pPr>
                      <a:r>
                        <a:rPr lang="fr-CA" sz="1200" noProof="0" dirty="0" smtClean="0"/>
                        <a:t>Sondage auprès des employés</a:t>
                      </a:r>
                      <a:endParaRPr lang="fr-CA" sz="1200" noProof="0" dirty="0"/>
                    </a:p>
                  </a:txBody>
                  <a:tcPr/>
                </a:tc>
              </a:tr>
            </a:tbl>
          </a:graphicData>
        </a:graphic>
      </p:graphicFrame>
      <p:sp>
        <p:nvSpPr>
          <p:cNvPr id="3" name="Slide Number Placeholder 2"/>
          <p:cNvSpPr>
            <a:spLocks noGrp="1"/>
          </p:cNvSpPr>
          <p:nvPr>
            <p:ph type="sldNum" sz="quarter" idx="12"/>
            <p:custDataLst>
              <p:tags r:id="rId3"/>
            </p:custDataLst>
          </p:nvPr>
        </p:nvSpPr>
        <p:spPr/>
        <p:txBody>
          <a:bodyPr/>
          <a:lstStyle/>
          <a:p>
            <a:fld id="{29468D7D-79E7-744F-9993-0C657912AE55}" type="slidenum">
              <a:rPr lang="fr-CA" smtClean="0"/>
              <a:t>24</a:t>
            </a:fld>
            <a:endParaRPr lang="fr-CA" dirty="0"/>
          </a:p>
        </p:txBody>
      </p:sp>
    </p:spTree>
    <p:extLst>
      <p:ext uri="{BB962C8B-B14F-4D97-AF65-F5344CB8AC3E}">
        <p14:creationId xmlns:p14="http://schemas.microsoft.com/office/powerpoint/2010/main" val="359360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a:r>
              <a:rPr lang="fr-CA" sz="2400" u="sng" dirty="0"/>
              <a:t>Mesures </a:t>
            </a:r>
            <a:r>
              <a:rPr lang="fr-CA" sz="2400" u="sng" dirty="0" smtClean="0"/>
              <a:t>de l’atteinte du succès</a:t>
            </a:r>
            <a:endParaRPr lang="fr-CA" sz="2400" u="sng"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1720105126"/>
              </p:ext>
            </p:extLst>
          </p:nvPr>
        </p:nvGraphicFramePr>
        <p:xfrm>
          <a:off x="457200" y="1330325"/>
          <a:ext cx="7435851" cy="3870090"/>
        </p:xfrm>
        <a:graphic>
          <a:graphicData uri="http://schemas.openxmlformats.org/drawingml/2006/table">
            <a:tbl>
              <a:tblPr firstRow="1" bandRow="1">
                <a:tableStyleId>{5C22544A-7EE6-4342-B048-85BDC9FD1C3A}</a:tableStyleId>
              </a:tblPr>
              <a:tblGrid>
                <a:gridCol w="2478617"/>
                <a:gridCol w="2478617"/>
                <a:gridCol w="2478617"/>
              </a:tblGrid>
              <a:tr h="486810">
                <a:tc>
                  <a:txBody>
                    <a:bodyPr/>
                    <a:lstStyle/>
                    <a:p>
                      <a:pPr algn="ctr"/>
                      <a:r>
                        <a:rPr lang="fr-CA" u="sng" noProof="0" dirty="0" smtClean="0"/>
                        <a:t>But</a:t>
                      </a:r>
                      <a:endParaRPr lang="fr-CA" u="sng" noProof="0" dirty="0"/>
                    </a:p>
                  </a:txBody>
                  <a:tcPr/>
                </a:tc>
                <a:tc>
                  <a:txBody>
                    <a:bodyPr/>
                    <a:lstStyle/>
                    <a:p>
                      <a:pPr algn="ctr"/>
                      <a:r>
                        <a:rPr lang="fr-CA" u="sng" noProof="0" dirty="0" smtClean="0"/>
                        <a:t>Mesure</a:t>
                      </a:r>
                      <a:endParaRPr lang="fr-CA" u="sng" noProof="0" dirty="0"/>
                    </a:p>
                  </a:txBody>
                  <a:tcPr/>
                </a:tc>
                <a:tc>
                  <a:txBody>
                    <a:bodyPr/>
                    <a:lstStyle/>
                    <a:p>
                      <a:pPr algn="ctr"/>
                      <a:r>
                        <a:rPr lang="fr-CA" u="sng" noProof="0" dirty="0" smtClean="0"/>
                        <a:t>Méthode</a:t>
                      </a:r>
                      <a:endParaRPr lang="fr-CA" u="sng" noProof="0" dirty="0"/>
                    </a:p>
                  </a:txBody>
                  <a:tcPr/>
                </a:tc>
              </a:tr>
              <a:tr h="486810">
                <a:tc>
                  <a:txBody>
                    <a:bodyPr/>
                    <a:lstStyle/>
                    <a:p>
                      <a:r>
                        <a:rPr lang="fr-CA" sz="1200" noProof="0" dirty="0" smtClean="0"/>
                        <a:t>Investir </a:t>
                      </a:r>
                      <a:r>
                        <a:rPr lang="fr-CA" sz="1200" baseline="0" noProof="0" dirty="0" smtClean="0"/>
                        <a:t>dans une marque forte et saine</a:t>
                      </a:r>
                      <a:endParaRPr lang="fr-CA" sz="1200" noProof="0" dirty="0"/>
                    </a:p>
                  </a:txBody>
                  <a:tcPr/>
                </a:tc>
                <a:tc>
                  <a:txBody>
                    <a:bodyPr/>
                    <a:lstStyle/>
                    <a:p>
                      <a:pPr marL="171450" indent="-171450">
                        <a:buFont typeface="Arial"/>
                        <a:buChar char="•"/>
                      </a:pPr>
                      <a:r>
                        <a:rPr lang="fr-CA" sz="1200" noProof="0" dirty="0" smtClean="0"/>
                        <a:t>Présentation de l’histoire de la marque</a:t>
                      </a:r>
                    </a:p>
                    <a:p>
                      <a:pPr marL="171450" indent="-171450">
                        <a:buFont typeface="Arial"/>
                        <a:buChar char="•"/>
                      </a:pPr>
                      <a:r>
                        <a:rPr lang="fr-CA" sz="1200" noProof="0" dirty="0" smtClean="0"/>
                        <a:t>Architecture de la marque terminée</a:t>
                      </a:r>
                    </a:p>
                    <a:p>
                      <a:pPr marL="171450" indent="-171450">
                        <a:buFont typeface="Arial"/>
                        <a:buChar char="•"/>
                      </a:pPr>
                      <a:r>
                        <a:rPr lang="fr-CA" sz="1200" noProof="0" dirty="0" smtClean="0"/>
                        <a:t>Mise en œuvre de la présentation</a:t>
                      </a:r>
                      <a:r>
                        <a:rPr lang="fr-CA" sz="1200" baseline="0" noProof="0" dirty="0" smtClean="0"/>
                        <a:t> du sport</a:t>
                      </a:r>
                    </a:p>
                    <a:p>
                      <a:pPr marL="171450" indent="-171450">
                        <a:buFont typeface="Arial"/>
                        <a:buChar char="•"/>
                      </a:pPr>
                      <a:r>
                        <a:rPr lang="fr-CA" sz="1200" baseline="0" noProof="0" dirty="0" smtClean="0"/>
                        <a:t>Investir dans l’innovation de la diffusion</a:t>
                      </a:r>
                      <a:endParaRPr lang="fr-CA" sz="1200" noProof="0" dirty="0" smtClean="0"/>
                    </a:p>
                  </a:txBody>
                  <a:tcPr/>
                </a:tc>
                <a:tc>
                  <a:txBody>
                    <a:bodyPr/>
                    <a:lstStyle/>
                    <a:p>
                      <a:pPr marL="171450" indent="-171450">
                        <a:buFont typeface="Arial"/>
                        <a:buChar char="•"/>
                      </a:pPr>
                      <a:r>
                        <a:rPr lang="fr-CA" sz="1200" noProof="0" dirty="0" smtClean="0"/>
                        <a:t>Recherche à l’automne</a:t>
                      </a:r>
                    </a:p>
                    <a:p>
                      <a:pPr marL="171450" indent="-171450">
                        <a:buFont typeface="Arial"/>
                        <a:buChar char="•"/>
                      </a:pPr>
                      <a:r>
                        <a:rPr lang="fr-CA" sz="1200" noProof="0" dirty="0" smtClean="0"/>
                        <a:t>Demande de propositions</a:t>
                      </a:r>
                      <a:r>
                        <a:rPr lang="fr-CA" sz="1200" baseline="0" noProof="0" dirty="0" smtClean="0"/>
                        <a:t> pour la marchandise dans le deuxième trimestre du marché</a:t>
                      </a:r>
                      <a:endParaRPr lang="fr-CA" sz="1200" noProof="0" dirty="0" smtClean="0"/>
                    </a:p>
                    <a:p>
                      <a:pPr marL="171450" indent="-171450">
                        <a:buFont typeface="Arial"/>
                        <a:buChar char="•"/>
                      </a:pPr>
                      <a:r>
                        <a:rPr lang="fr-CA" sz="1200" noProof="0" dirty="0" smtClean="0"/>
                        <a:t>Mise en œuvre en décembre aux épreuves</a:t>
                      </a:r>
                      <a:r>
                        <a:rPr lang="fr-CA" sz="1200" baseline="0" noProof="0" dirty="0" smtClean="0"/>
                        <a:t> de sélection</a:t>
                      </a:r>
                      <a:endParaRPr lang="fr-CA" sz="1200" noProof="0" dirty="0" smtClean="0"/>
                    </a:p>
                    <a:p>
                      <a:pPr marL="171450" indent="-171450">
                        <a:buFont typeface="Arial"/>
                        <a:buChar char="•"/>
                      </a:pPr>
                      <a:r>
                        <a:rPr lang="fr-CA" sz="1200" noProof="0" dirty="0" smtClean="0"/>
                        <a:t>Présentation des essais graphiques</a:t>
                      </a:r>
                      <a:endParaRPr lang="fr-CA" sz="1200" noProof="0" dirty="0"/>
                    </a:p>
                  </a:txBody>
                  <a:tcPr/>
                </a:tc>
              </a:tr>
              <a:tr h="486810">
                <a:tc>
                  <a:txBody>
                    <a:bodyPr/>
                    <a:lstStyle/>
                    <a:p>
                      <a:r>
                        <a:rPr lang="fr-CA" sz="1200" dirty="0" smtClean="0"/>
                        <a:t>Devenir le premier ONS au Canada</a:t>
                      </a:r>
                      <a:endParaRPr lang="fr-CA" sz="1200" noProof="0" dirty="0"/>
                    </a:p>
                  </a:txBody>
                  <a:tcPr/>
                </a:tc>
                <a:tc>
                  <a:txBody>
                    <a:bodyPr/>
                    <a:lstStyle/>
                    <a:p>
                      <a:pPr marL="171450" indent="-171450">
                        <a:buFont typeface="Arial"/>
                        <a:buChar char="•"/>
                      </a:pPr>
                      <a:r>
                        <a:rPr lang="fr-CA" sz="1200" noProof="0" dirty="0" smtClean="0"/>
                        <a:t>Stratégie du conseil et évaluation</a:t>
                      </a:r>
                      <a:r>
                        <a:rPr lang="fr-CA" sz="1200" baseline="0" noProof="0" dirty="0" smtClean="0"/>
                        <a:t> des risques</a:t>
                      </a:r>
                      <a:endParaRPr lang="fr-CA" sz="1200" noProof="0" dirty="0" smtClean="0"/>
                    </a:p>
                    <a:p>
                      <a:pPr marL="171450" indent="-171450">
                        <a:buFont typeface="Arial"/>
                        <a:buChar char="•"/>
                      </a:pPr>
                      <a:r>
                        <a:rPr lang="fr-CA" sz="1200" noProof="0" dirty="0" smtClean="0"/>
                        <a:t>Vérification des politiques</a:t>
                      </a:r>
                    </a:p>
                    <a:p>
                      <a:pPr marL="171450" indent="-171450">
                        <a:buFont typeface="Arial"/>
                        <a:buChar char="•"/>
                      </a:pPr>
                      <a:r>
                        <a:rPr lang="fr-CA" sz="1200" noProof="0" dirty="0" smtClean="0"/>
                        <a:t>Détermination des priorités en matière de consultation et plan</a:t>
                      </a:r>
                      <a:endParaRPr lang="fr-CA" sz="1200" noProof="0" dirty="0"/>
                    </a:p>
                  </a:txBody>
                  <a:tcPr/>
                </a:tc>
                <a:tc>
                  <a:txBody>
                    <a:bodyPr/>
                    <a:lstStyle/>
                    <a:p>
                      <a:pPr marL="171450" indent="-171450">
                        <a:buFont typeface="Arial"/>
                        <a:buChar char="•"/>
                      </a:pPr>
                      <a:r>
                        <a:rPr lang="fr-CA" sz="1200" noProof="0" dirty="0" smtClean="0"/>
                        <a:t>Atelier stratégique</a:t>
                      </a:r>
                      <a:r>
                        <a:rPr lang="fr-CA" sz="1200" baseline="0" noProof="0" dirty="0" smtClean="0"/>
                        <a:t> présenté durant la journée de réflexion de </a:t>
                      </a:r>
                      <a:r>
                        <a:rPr lang="fr-CA" sz="1200" noProof="0" dirty="0" smtClean="0"/>
                        <a:t>2017 du conseil</a:t>
                      </a:r>
                    </a:p>
                    <a:p>
                      <a:pPr marL="171450" indent="-171450">
                        <a:buFont typeface="Arial"/>
                        <a:buChar char="•"/>
                      </a:pPr>
                      <a:r>
                        <a:rPr lang="fr-CA" sz="1200" noProof="0" dirty="0" smtClean="0"/>
                        <a:t>Guide</a:t>
                      </a:r>
                      <a:r>
                        <a:rPr lang="fr-CA" sz="1200" baseline="0" noProof="0" dirty="0" smtClean="0"/>
                        <a:t> de l’employé mis à jour</a:t>
                      </a:r>
                      <a:endParaRPr lang="fr-CA" sz="1200" noProof="0" dirty="0" smtClean="0"/>
                    </a:p>
                    <a:p>
                      <a:pPr marL="171450" indent="-171450">
                        <a:buFont typeface="Arial"/>
                        <a:buChar char="•"/>
                      </a:pPr>
                      <a:r>
                        <a:rPr lang="fr-CA" sz="1200" noProof="0" dirty="0" smtClean="0"/>
                        <a:t>Procès-verbaux</a:t>
                      </a:r>
                      <a:r>
                        <a:rPr lang="fr-CA" sz="1200" baseline="0" noProof="0" dirty="0" smtClean="0"/>
                        <a:t> du conseil consultatif de l’exploitation</a:t>
                      </a:r>
                      <a:endParaRPr lang="fr-CA" sz="1200" noProof="0" dirty="0"/>
                    </a:p>
                  </a:txBody>
                  <a:tcPr/>
                </a:tc>
              </a:tr>
              <a:tr h="486810">
                <a:tc>
                  <a:txBody>
                    <a:bodyPr/>
                    <a:lstStyle/>
                    <a:p>
                      <a:r>
                        <a:rPr lang="fr-CA" sz="1200" dirty="0" smtClean="0"/>
                        <a:t>Obtenir des résultats exceptionnels sur le podium</a:t>
                      </a:r>
                      <a:endParaRPr lang="fr-CA" sz="1200" noProof="0" dirty="0">
                        <a:solidFill>
                          <a:srgbClr val="000000"/>
                        </a:solidFill>
                      </a:endParaRPr>
                    </a:p>
                  </a:txBody>
                  <a:tcPr/>
                </a:tc>
                <a:tc>
                  <a:txBody>
                    <a:bodyPr/>
                    <a:lstStyle/>
                    <a:p>
                      <a:pPr marL="171450" indent="-171450">
                        <a:buFont typeface="Arial"/>
                        <a:buChar char="•"/>
                      </a:pPr>
                      <a:r>
                        <a:rPr lang="fr-CA" sz="1200" noProof="0" dirty="0" smtClean="0"/>
                        <a:t>Maintien</a:t>
                      </a:r>
                      <a:r>
                        <a:rPr lang="fr-CA" sz="1200" baseline="0" noProof="0" dirty="0" smtClean="0"/>
                        <a:t> du rang en première place du Canada comme </a:t>
                      </a:r>
                      <a:r>
                        <a:rPr lang="fr-CA" sz="1200" noProof="0" dirty="0" smtClean="0"/>
                        <a:t>nation de curling</a:t>
                      </a:r>
                      <a:endParaRPr lang="fr-CA" sz="1200" noProof="0" dirty="0"/>
                    </a:p>
                  </a:txBody>
                  <a:tcPr/>
                </a:tc>
                <a:tc>
                  <a:txBody>
                    <a:bodyPr/>
                    <a:lstStyle/>
                    <a:p>
                      <a:pPr marL="171450" indent="-171450">
                        <a:buFont typeface="Arial"/>
                        <a:buChar char="•"/>
                      </a:pPr>
                      <a:r>
                        <a:rPr lang="fr-CA" sz="1200" noProof="0" dirty="0" smtClean="0"/>
                        <a:t>Résultats sur</a:t>
                      </a:r>
                      <a:r>
                        <a:rPr lang="fr-CA" sz="1200" baseline="0" noProof="0" dirty="0" smtClean="0"/>
                        <a:t> le p</a:t>
                      </a:r>
                      <a:r>
                        <a:rPr lang="fr-CA" sz="1200" noProof="0" dirty="0" smtClean="0"/>
                        <a:t>odium en Corée</a:t>
                      </a:r>
                      <a:endParaRPr lang="fr-CA" sz="1200" noProof="0" dirty="0"/>
                    </a:p>
                  </a:txBody>
                  <a:tcPr/>
                </a:tc>
              </a:tr>
            </a:tbl>
          </a:graphicData>
        </a:graphic>
      </p:graphicFrame>
      <p:sp>
        <p:nvSpPr>
          <p:cNvPr id="3" name="Slide Number Placeholder 2"/>
          <p:cNvSpPr>
            <a:spLocks noGrp="1"/>
          </p:cNvSpPr>
          <p:nvPr>
            <p:ph type="sldNum" sz="quarter" idx="12"/>
            <p:custDataLst>
              <p:tags r:id="rId3"/>
            </p:custDataLst>
          </p:nvPr>
        </p:nvSpPr>
        <p:spPr/>
        <p:txBody>
          <a:bodyPr/>
          <a:lstStyle/>
          <a:p>
            <a:fld id="{29468D7D-79E7-744F-9993-0C657912AE55}" type="slidenum">
              <a:rPr lang="fr-CA" smtClean="0"/>
              <a:t>25</a:t>
            </a:fld>
            <a:endParaRPr lang="fr-CA" dirty="0"/>
          </a:p>
        </p:txBody>
      </p:sp>
    </p:spTree>
    <p:extLst>
      <p:ext uri="{BB962C8B-B14F-4D97-AF65-F5344CB8AC3E}">
        <p14:creationId xmlns:p14="http://schemas.microsoft.com/office/powerpoint/2010/main" val="78378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smtClean="0"/>
              <a:t>Premier but – Veiller à la santé financière et à la durabilité</a:t>
            </a:r>
            <a:endParaRPr lang="fr-CA" sz="2400" dirty="0"/>
          </a:p>
        </p:txBody>
      </p:sp>
      <p:sp>
        <p:nvSpPr>
          <p:cNvPr id="4" name="Content Placeholder 3"/>
          <p:cNvSpPr>
            <a:spLocks noGrp="1"/>
          </p:cNvSpPr>
          <p:nvPr>
            <p:ph idx="1"/>
            <p:custDataLst>
              <p:tags r:id="rId2"/>
            </p:custDataLst>
          </p:nvPr>
        </p:nvSpPr>
        <p:spPr>
          <a:xfrm>
            <a:off x="253626" y="1106599"/>
            <a:ext cx="7639912" cy="3857533"/>
          </a:xfrm>
        </p:spPr>
        <p:txBody>
          <a:bodyPr>
            <a:normAutofit/>
          </a:bodyPr>
          <a:lstStyle/>
          <a:p>
            <a:r>
              <a:rPr lang="fr-CA" sz="1800" b="1" u="sng" dirty="0" smtClean="0"/>
              <a:t>Stratégies</a:t>
            </a:r>
          </a:p>
          <a:p>
            <a:r>
              <a:rPr lang="fr-CA" sz="1800" dirty="0" smtClean="0"/>
              <a:t>Établir des sources </a:t>
            </a:r>
            <a:r>
              <a:rPr lang="fr-CA" sz="1800" dirty="0" smtClean="0"/>
              <a:t>de revenus robustes et diversifiées</a:t>
            </a:r>
          </a:p>
          <a:p>
            <a:r>
              <a:rPr lang="fr-CA" sz="1800" dirty="0" smtClean="0"/>
              <a:t>Élaborer une stratégie </a:t>
            </a:r>
            <a:r>
              <a:rPr lang="fr-CA" sz="1800" dirty="0" smtClean="0"/>
              <a:t>d’investissement à long terme axée sur la gestion des risques et une croissance durable</a:t>
            </a:r>
            <a:endParaRPr lang="fr-CA" sz="1200" dirty="0" smtClean="0"/>
          </a:p>
          <a:p>
            <a:r>
              <a:rPr lang="fr-CA" sz="1800" dirty="0" smtClean="0"/>
              <a:t>Créer un portrait </a:t>
            </a:r>
            <a:r>
              <a:rPr lang="fr-CA" sz="1800" dirty="0" smtClean="0"/>
              <a:t>financier clair, simple et responsable de la planification d’entreprise</a:t>
            </a:r>
          </a:p>
          <a:p>
            <a:r>
              <a:rPr lang="fr-CA" sz="1900" dirty="0" smtClean="0"/>
              <a:t>Favoriser une culture </a:t>
            </a:r>
            <a:r>
              <a:rPr lang="fr-CA" sz="1900" dirty="0" smtClean="0"/>
              <a:t>axée sur la gestion des coûts</a:t>
            </a:r>
          </a:p>
          <a:p>
            <a:r>
              <a:rPr lang="fr-CA" sz="1900" dirty="0" smtClean="0"/>
              <a:t>Assurer la croissance </a:t>
            </a:r>
            <a:r>
              <a:rPr lang="fr-CA" sz="1900" dirty="0" smtClean="0"/>
              <a:t>d’une marque de sport dans laquelle il vaut la peine d’investir</a:t>
            </a:r>
          </a:p>
          <a:p>
            <a:endParaRPr lang="fr-CA" sz="1900" dirty="0" smtClean="0"/>
          </a:p>
          <a:p>
            <a:pPr lvl="1"/>
            <a:endParaRPr lang="fr-CA"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3</a:t>
            </a:fld>
            <a:endParaRPr lang="fr-CA" dirty="0"/>
          </a:p>
        </p:txBody>
      </p:sp>
    </p:spTree>
    <p:extLst>
      <p:ext uri="{BB962C8B-B14F-4D97-AF65-F5344CB8AC3E}">
        <p14:creationId xmlns:p14="http://schemas.microsoft.com/office/powerpoint/2010/main" val="173090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Premier but – Veiller à la santé financière et à la durabilité</a:t>
            </a:r>
          </a:p>
        </p:txBody>
      </p:sp>
      <p:sp>
        <p:nvSpPr>
          <p:cNvPr id="4" name="Content Placeholder 3"/>
          <p:cNvSpPr>
            <a:spLocks noGrp="1"/>
          </p:cNvSpPr>
          <p:nvPr>
            <p:ph idx="1"/>
            <p:custDataLst>
              <p:tags r:id="rId2"/>
            </p:custDataLst>
          </p:nvPr>
        </p:nvSpPr>
        <p:spPr>
          <a:xfrm>
            <a:off x="253625" y="1106599"/>
            <a:ext cx="7967007" cy="3857533"/>
          </a:xfrm>
        </p:spPr>
        <p:txBody>
          <a:bodyPr>
            <a:normAutofit fontScale="92500" lnSpcReduction="20000"/>
          </a:bodyPr>
          <a:lstStyle/>
          <a:p>
            <a:r>
              <a:rPr lang="fr-CA" sz="1800" b="1" u="sng" dirty="0" smtClean="0"/>
              <a:t>Tactiques</a:t>
            </a:r>
          </a:p>
          <a:p>
            <a:r>
              <a:rPr lang="fr-CA" sz="1800" dirty="0"/>
              <a:t>Établir des sources de revenus robustes et diversifiées</a:t>
            </a:r>
          </a:p>
          <a:p>
            <a:pPr lvl="1">
              <a:spcBef>
                <a:spcPts val="0"/>
              </a:spcBef>
              <a:spcAft>
                <a:spcPts val="0"/>
              </a:spcAft>
            </a:pPr>
            <a:r>
              <a:rPr lang="fr-CA" sz="1600" dirty="0" smtClean="0"/>
              <a:t>Mettre </a:t>
            </a:r>
            <a:r>
              <a:rPr lang="fr-CA" sz="1600" dirty="0" smtClean="0"/>
              <a:t>en œuvre </a:t>
            </a:r>
            <a:r>
              <a:rPr lang="fr-CA" sz="1600" dirty="0"/>
              <a:t>l</a:t>
            </a:r>
            <a:r>
              <a:rPr lang="fr-CA" sz="1600" dirty="0" smtClean="0"/>
              <a:t>es recommandations de l’examen </a:t>
            </a:r>
            <a:r>
              <a:rPr lang="fr-CA" sz="1600" dirty="0"/>
              <a:t>du modèle des </a:t>
            </a:r>
            <a:r>
              <a:rPr lang="fr-CA" sz="1600" dirty="0" smtClean="0"/>
              <a:t>événements</a:t>
            </a:r>
          </a:p>
          <a:p>
            <a:pPr lvl="1">
              <a:spcBef>
                <a:spcPts val="0"/>
              </a:spcBef>
              <a:spcAft>
                <a:spcPts val="0"/>
              </a:spcAft>
            </a:pPr>
            <a:r>
              <a:rPr lang="fr-CA" sz="1600" dirty="0" smtClean="0"/>
              <a:t>Établir des partenariats axés sur les objectifs avec les bailleurs de fonds et une forte gestion de l’établissement de rapports</a:t>
            </a:r>
          </a:p>
          <a:p>
            <a:pPr lvl="1">
              <a:spcBef>
                <a:spcPts val="0"/>
              </a:spcBef>
              <a:spcAft>
                <a:spcPts val="0"/>
              </a:spcAft>
            </a:pPr>
            <a:r>
              <a:rPr lang="fr-CA" sz="1600" dirty="0" smtClean="0"/>
              <a:t>Mettre l’accent sur les renouvellements à long terme pour les commanditaires et chercher de nouveaux commanditaires</a:t>
            </a:r>
          </a:p>
          <a:p>
            <a:pPr lvl="1">
              <a:spcBef>
                <a:spcPts val="0"/>
              </a:spcBef>
              <a:spcAft>
                <a:spcPts val="0"/>
              </a:spcAft>
            </a:pPr>
            <a:r>
              <a:rPr lang="fr-CA" sz="1600" dirty="0" smtClean="0"/>
              <a:t>Stimuler l’innovation pour de nouvelles sources de revenus et établir un plan de financement</a:t>
            </a:r>
          </a:p>
          <a:p>
            <a:r>
              <a:rPr lang="fr-CA" sz="1800" dirty="0"/>
              <a:t>Élaborer une stratégie d’investissement à long terme axée sur la gestion des risques et </a:t>
            </a:r>
            <a:r>
              <a:rPr lang="fr-CA" sz="1800" dirty="0" smtClean="0"/>
              <a:t>une croissance durable</a:t>
            </a:r>
          </a:p>
          <a:p>
            <a:pPr lvl="1">
              <a:spcBef>
                <a:spcPts val="0"/>
              </a:spcBef>
              <a:spcAft>
                <a:spcPts val="0"/>
              </a:spcAft>
            </a:pPr>
            <a:r>
              <a:rPr lang="fr-CA" sz="1600" dirty="0" smtClean="0"/>
              <a:t>Assurer la croissance des réserves</a:t>
            </a:r>
          </a:p>
          <a:p>
            <a:pPr lvl="1">
              <a:spcBef>
                <a:spcPts val="0"/>
              </a:spcBef>
              <a:spcAft>
                <a:spcPts val="0"/>
              </a:spcAft>
            </a:pPr>
            <a:r>
              <a:rPr lang="fr-CA" sz="1600" dirty="0" smtClean="0"/>
              <a:t>Planifier les exigences de fonds propres à long terme</a:t>
            </a:r>
          </a:p>
          <a:p>
            <a:pPr lvl="1">
              <a:spcBef>
                <a:spcPts val="0"/>
              </a:spcBef>
              <a:spcAft>
                <a:spcPts val="0"/>
              </a:spcAft>
            </a:pPr>
            <a:r>
              <a:rPr lang="fr-CA" sz="1600" dirty="0" smtClean="0"/>
              <a:t>Maintenir de fortes pratiques de gouvernance et créer de plus forts outils d’établissement de rapports</a:t>
            </a:r>
          </a:p>
          <a:p>
            <a:pPr lvl="1">
              <a:spcBef>
                <a:spcPts val="0"/>
              </a:spcBef>
              <a:spcAft>
                <a:spcPts val="0"/>
              </a:spcAft>
            </a:pPr>
            <a:r>
              <a:rPr lang="fr-CA" sz="1600" dirty="0" smtClean="0"/>
              <a:t>Planifier une base solide en vue de systèmes durables pour les jeunes</a:t>
            </a:r>
          </a:p>
          <a:p>
            <a:pPr lvl="1"/>
            <a:endParaRPr lang="fr-CA" sz="1600" dirty="0" smtClean="0"/>
          </a:p>
          <a:p>
            <a:pPr marL="457200" lvl="1" indent="0">
              <a:buNone/>
            </a:pPr>
            <a:endParaRPr lang="fr-CA" sz="1200" dirty="0" smtClean="0"/>
          </a:p>
          <a:p>
            <a:pPr lvl="1"/>
            <a:endParaRPr lang="fr-CA"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4</a:t>
            </a:fld>
            <a:endParaRPr lang="fr-CA" dirty="0"/>
          </a:p>
        </p:txBody>
      </p:sp>
    </p:spTree>
    <p:extLst>
      <p:ext uri="{BB962C8B-B14F-4D97-AF65-F5344CB8AC3E}">
        <p14:creationId xmlns:p14="http://schemas.microsoft.com/office/powerpoint/2010/main" val="4074007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Premier but – Veiller à la santé financière et à la durabilité</a:t>
            </a:r>
          </a:p>
        </p:txBody>
      </p:sp>
      <p:sp>
        <p:nvSpPr>
          <p:cNvPr id="4" name="Content Placeholder 3"/>
          <p:cNvSpPr>
            <a:spLocks noGrp="1"/>
          </p:cNvSpPr>
          <p:nvPr>
            <p:ph idx="1"/>
            <p:custDataLst>
              <p:tags r:id="rId2"/>
            </p:custDataLst>
          </p:nvPr>
        </p:nvSpPr>
        <p:spPr>
          <a:xfrm>
            <a:off x="253626" y="1106599"/>
            <a:ext cx="7639912" cy="3857533"/>
          </a:xfrm>
        </p:spPr>
        <p:txBody>
          <a:bodyPr>
            <a:normAutofit/>
          </a:bodyPr>
          <a:lstStyle/>
          <a:p>
            <a:r>
              <a:rPr lang="fr-CA" sz="1800" b="1" u="sng" dirty="0" smtClean="0"/>
              <a:t>Tactiques</a:t>
            </a:r>
          </a:p>
          <a:p>
            <a:r>
              <a:rPr lang="fr-CA" sz="1800" dirty="0"/>
              <a:t>Créer un portrait financier clair</a:t>
            </a:r>
            <a:r>
              <a:rPr lang="fr-CA" sz="1800" dirty="0"/>
              <a:t>, simple et responsable de la planification d’entreprise</a:t>
            </a:r>
          </a:p>
          <a:p>
            <a:pPr lvl="1">
              <a:spcBef>
                <a:spcPts val="0"/>
              </a:spcBef>
              <a:spcAft>
                <a:spcPts val="0"/>
              </a:spcAft>
            </a:pPr>
            <a:r>
              <a:rPr lang="fr-CA" sz="1600" dirty="0" smtClean="0"/>
              <a:t>Intégrer les profits et </a:t>
            </a:r>
            <a:r>
              <a:rPr lang="fr-CA" sz="1600" dirty="0"/>
              <a:t>l</a:t>
            </a:r>
            <a:r>
              <a:rPr lang="fr-CA" sz="1600" dirty="0" smtClean="0"/>
              <a:t>es pertes</a:t>
            </a:r>
          </a:p>
          <a:p>
            <a:pPr lvl="1">
              <a:spcBef>
                <a:spcPts val="0"/>
              </a:spcBef>
              <a:spcAft>
                <a:spcPts val="0"/>
              </a:spcAft>
            </a:pPr>
            <a:r>
              <a:rPr lang="fr-CA" sz="1600" dirty="0" smtClean="0"/>
              <a:t>Mettre à niveau </a:t>
            </a:r>
            <a:r>
              <a:rPr lang="fr-CA" sz="1600" dirty="0"/>
              <a:t>et </a:t>
            </a:r>
            <a:r>
              <a:rPr lang="fr-CA" sz="1600" dirty="0" smtClean="0"/>
              <a:t>simplifier le système de comptabilité</a:t>
            </a:r>
          </a:p>
          <a:p>
            <a:pPr lvl="1">
              <a:spcBef>
                <a:spcPts val="0"/>
              </a:spcBef>
              <a:spcAft>
                <a:spcPts val="0"/>
              </a:spcAft>
            </a:pPr>
            <a:r>
              <a:rPr lang="fr-CA" sz="1600" dirty="0" smtClean="0"/>
              <a:t>Former le personnel en gestion des budgets fonctionnels – conformité avec le système de bons de commande</a:t>
            </a:r>
          </a:p>
          <a:p>
            <a:pPr lvl="1">
              <a:spcBef>
                <a:spcPts val="0"/>
              </a:spcBef>
              <a:spcAft>
                <a:spcPts val="0"/>
              </a:spcAft>
            </a:pPr>
            <a:r>
              <a:rPr lang="fr-CA" sz="1600" dirty="0" smtClean="0"/>
              <a:t>Clarifier l’établissement de rapports concernant les risques et les finances</a:t>
            </a:r>
          </a:p>
          <a:p>
            <a:r>
              <a:rPr lang="fr-CA" sz="1900" dirty="0"/>
              <a:t>Favoriser une culture axée sur </a:t>
            </a:r>
            <a:r>
              <a:rPr lang="fr-CA" sz="1900" dirty="0"/>
              <a:t>la gestion des </a:t>
            </a:r>
            <a:r>
              <a:rPr lang="fr-CA" sz="1900" dirty="0" smtClean="0"/>
              <a:t>coûts</a:t>
            </a:r>
          </a:p>
          <a:p>
            <a:pPr lvl="1">
              <a:spcBef>
                <a:spcPts val="0"/>
              </a:spcBef>
              <a:spcAft>
                <a:spcPts val="0"/>
              </a:spcAft>
            </a:pPr>
            <a:r>
              <a:rPr lang="fr-CA" sz="1600" dirty="0" smtClean="0"/>
              <a:t>Adopter un budget base zéro</a:t>
            </a:r>
          </a:p>
          <a:p>
            <a:pPr lvl="1">
              <a:spcBef>
                <a:spcPts val="0"/>
              </a:spcBef>
              <a:spcAft>
                <a:spcPts val="0"/>
              </a:spcAft>
            </a:pPr>
            <a:r>
              <a:rPr lang="fr-CA" sz="1600" dirty="0" smtClean="0"/>
              <a:t>Examiner/réformer la politique sur les dépenses et offrir une formation</a:t>
            </a:r>
          </a:p>
          <a:p>
            <a:pPr lvl="1">
              <a:spcBef>
                <a:spcPts val="0"/>
              </a:spcBef>
              <a:spcAft>
                <a:spcPts val="0"/>
              </a:spcAft>
            </a:pPr>
            <a:r>
              <a:rPr lang="fr-CA" sz="1600" dirty="0" smtClean="0"/>
              <a:t>Lancer de nouveaux appels d’offres pour tous les services (compte non tenu des services contractuels) au cours des 2 à 3 prochaines années</a:t>
            </a:r>
          </a:p>
          <a:p>
            <a:pPr lvl="1">
              <a:spcBef>
                <a:spcPts val="0"/>
              </a:spcBef>
              <a:spcAft>
                <a:spcPts val="0"/>
              </a:spcAft>
            </a:pPr>
            <a:endParaRPr lang="fr-CA"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5</a:t>
            </a:fld>
            <a:endParaRPr lang="fr-CA" dirty="0"/>
          </a:p>
        </p:txBody>
      </p:sp>
    </p:spTree>
    <p:extLst>
      <p:ext uri="{BB962C8B-B14F-4D97-AF65-F5344CB8AC3E}">
        <p14:creationId xmlns:p14="http://schemas.microsoft.com/office/powerpoint/2010/main" val="224847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Premier but – Veiller à la santé financière et à la durabilité</a:t>
            </a:r>
          </a:p>
        </p:txBody>
      </p:sp>
      <p:sp>
        <p:nvSpPr>
          <p:cNvPr id="4" name="Content Placeholder 3"/>
          <p:cNvSpPr>
            <a:spLocks noGrp="1"/>
          </p:cNvSpPr>
          <p:nvPr>
            <p:ph idx="1"/>
            <p:custDataLst>
              <p:tags r:id="rId2"/>
            </p:custDataLst>
          </p:nvPr>
        </p:nvSpPr>
        <p:spPr>
          <a:xfrm>
            <a:off x="253626" y="1106599"/>
            <a:ext cx="7639912" cy="3857533"/>
          </a:xfrm>
        </p:spPr>
        <p:txBody>
          <a:bodyPr>
            <a:normAutofit fontScale="92500" lnSpcReduction="10000"/>
          </a:bodyPr>
          <a:lstStyle/>
          <a:p>
            <a:r>
              <a:rPr lang="fr-CA" sz="1800" b="1" u="sng" dirty="0"/>
              <a:t>Tactiques</a:t>
            </a:r>
          </a:p>
          <a:p>
            <a:r>
              <a:rPr lang="fr-CA" sz="1900" dirty="0"/>
              <a:t>Assurer la croissance d’une marque de </a:t>
            </a:r>
            <a:r>
              <a:rPr lang="fr-CA" sz="1900" dirty="0"/>
              <a:t>sport dans laquelle il vaut la peine </a:t>
            </a:r>
            <a:r>
              <a:rPr lang="fr-CA" sz="1900" dirty="0" smtClean="0"/>
              <a:t>d’investir</a:t>
            </a:r>
          </a:p>
          <a:p>
            <a:pPr lvl="1">
              <a:spcBef>
                <a:spcPts val="0"/>
              </a:spcBef>
              <a:spcAft>
                <a:spcPts val="0"/>
              </a:spcAft>
            </a:pPr>
            <a:r>
              <a:rPr lang="fr-CA" sz="1600" dirty="0" smtClean="0"/>
              <a:t>Vérifier la protection de toute propriété intellectuelle de Curling Canada</a:t>
            </a:r>
          </a:p>
          <a:p>
            <a:pPr lvl="1">
              <a:spcBef>
                <a:spcPts val="0"/>
              </a:spcBef>
              <a:spcAft>
                <a:spcPts val="0"/>
              </a:spcAft>
            </a:pPr>
            <a:r>
              <a:rPr lang="fr-CA" sz="1600" dirty="0" smtClean="0"/>
              <a:t>Achever les travaux sur la promesse de la marque en 2017-2018</a:t>
            </a:r>
          </a:p>
          <a:p>
            <a:pPr lvl="1">
              <a:spcBef>
                <a:spcPts val="0"/>
              </a:spcBef>
              <a:spcAft>
                <a:spcPts val="0"/>
              </a:spcAft>
            </a:pPr>
            <a:r>
              <a:rPr lang="fr-CA" sz="1600" dirty="0" smtClean="0"/>
              <a:t>Poursuivre la mise en œuvre </a:t>
            </a:r>
            <a:r>
              <a:rPr lang="fr-CA" sz="1600" dirty="0"/>
              <a:t>d</a:t>
            </a:r>
            <a:r>
              <a:rPr lang="fr-CA" sz="1600" dirty="0" smtClean="0"/>
              <a:t>es recommandations relatives à la marque et ajouter à l’architecture de la marque</a:t>
            </a:r>
          </a:p>
          <a:p>
            <a:pPr lvl="1">
              <a:spcBef>
                <a:spcPts val="0"/>
              </a:spcBef>
              <a:spcAft>
                <a:spcPts val="0"/>
              </a:spcAft>
            </a:pPr>
            <a:r>
              <a:rPr lang="fr-CA" sz="1600" dirty="0" smtClean="0"/>
              <a:t>Faire de la recherche sur les nouveaux groupes cibles et faire un essai pilote concernant l’affinité pour le curling</a:t>
            </a:r>
          </a:p>
          <a:p>
            <a:pPr lvl="1">
              <a:spcBef>
                <a:spcPts val="0"/>
              </a:spcBef>
              <a:spcAft>
                <a:spcPts val="0"/>
              </a:spcAft>
            </a:pPr>
            <a:r>
              <a:rPr lang="fr-CA" sz="1600" dirty="0" smtClean="0"/>
              <a:t>Investir dans l’histoire de la marque de la Fondation et l’utiliser pour la collecte de fonds et la compréhension du sport</a:t>
            </a:r>
          </a:p>
          <a:p>
            <a:pPr lvl="1">
              <a:spcBef>
                <a:spcPts val="0"/>
              </a:spcBef>
              <a:spcAft>
                <a:spcPts val="0"/>
              </a:spcAft>
            </a:pPr>
            <a:r>
              <a:rPr lang="fr-CA" sz="1600" dirty="0" smtClean="0"/>
              <a:t>Différencier les marques de la Saison des Champions et mettre en application des plans de marketing</a:t>
            </a:r>
          </a:p>
          <a:p>
            <a:pPr lvl="1">
              <a:spcBef>
                <a:spcPts val="0"/>
              </a:spcBef>
              <a:spcAft>
                <a:spcPts val="0"/>
              </a:spcAft>
            </a:pPr>
            <a:r>
              <a:rPr lang="fr-CA" sz="1600" dirty="0" smtClean="0"/>
              <a:t>Investir dans la présentation du sport et la technologie pour accroître l’expérience des téléspectateurs et des partisans </a:t>
            </a:r>
          </a:p>
          <a:p>
            <a:pPr lvl="1">
              <a:spcBef>
                <a:spcPts val="0"/>
              </a:spcBef>
              <a:spcAft>
                <a:spcPts val="0"/>
              </a:spcAft>
            </a:pPr>
            <a:r>
              <a:rPr lang="fr-CA" sz="1600" dirty="0" smtClean="0"/>
              <a:t>Accroître la télédiffusion de tous les événements</a:t>
            </a:r>
          </a:p>
          <a:p>
            <a:pPr lvl="1"/>
            <a:endParaRPr lang="fr-CA"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6</a:t>
            </a:fld>
            <a:endParaRPr lang="fr-CA" dirty="0"/>
          </a:p>
        </p:txBody>
      </p:sp>
    </p:spTree>
    <p:extLst>
      <p:ext uri="{BB962C8B-B14F-4D97-AF65-F5344CB8AC3E}">
        <p14:creationId xmlns:p14="http://schemas.microsoft.com/office/powerpoint/2010/main" val="224847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smtClean="0"/>
              <a:t>Deuxième but – Assurer une saine participation au curling</a:t>
            </a:r>
            <a:endParaRPr lang="fr-CA" sz="2400" dirty="0"/>
          </a:p>
        </p:txBody>
      </p:sp>
      <p:sp>
        <p:nvSpPr>
          <p:cNvPr id="4" name="Content Placeholder 3"/>
          <p:cNvSpPr>
            <a:spLocks noGrp="1"/>
          </p:cNvSpPr>
          <p:nvPr>
            <p:ph idx="1"/>
            <p:custDataLst>
              <p:tags r:id="rId2"/>
            </p:custDataLst>
          </p:nvPr>
        </p:nvSpPr>
        <p:spPr>
          <a:xfrm>
            <a:off x="253626" y="1106599"/>
            <a:ext cx="7639912" cy="3857533"/>
          </a:xfrm>
        </p:spPr>
        <p:txBody>
          <a:bodyPr>
            <a:normAutofit/>
          </a:bodyPr>
          <a:lstStyle/>
          <a:p>
            <a:r>
              <a:rPr lang="fr-CA" sz="1800" b="1" u="sng" dirty="0" smtClean="0"/>
              <a:t>Stratégie</a:t>
            </a:r>
          </a:p>
          <a:p>
            <a:r>
              <a:rPr lang="fr-CA" sz="1800" dirty="0" smtClean="0"/>
              <a:t>Cibler de nouveaux utilisateurs</a:t>
            </a:r>
          </a:p>
          <a:p>
            <a:r>
              <a:rPr lang="fr-CA" sz="1800" dirty="0" smtClean="0"/>
              <a:t>Maintenir les utilisateurs actuels</a:t>
            </a:r>
          </a:p>
          <a:p>
            <a:r>
              <a:rPr lang="fr-CA" sz="1800" dirty="0" smtClean="0"/>
              <a:t>Créer un système de relève pour favoriser une performance accrue</a:t>
            </a:r>
            <a:endParaRPr lang="fr-CA" sz="1200" dirty="0" smtClean="0"/>
          </a:p>
          <a:p>
            <a:r>
              <a:rPr lang="fr-CA" sz="1800" dirty="0" smtClean="0"/>
              <a:t>Maintenir un environnement de curling de haute qualité</a:t>
            </a:r>
            <a:endParaRPr lang="fr-CA" sz="1900" dirty="0" smtClean="0"/>
          </a:p>
          <a:p>
            <a:pPr lvl="1"/>
            <a:endParaRPr lang="fr-CA"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7</a:t>
            </a:fld>
            <a:endParaRPr lang="fr-CA" dirty="0"/>
          </a:p>
        </p:txBody>
      </p:sp>
    </p:spTree>
    <p:extLst>
      <p:ext uri="{BB962C8B-B14F-4D97-AF65-F5344CB8AC3E}">
        <p14:creationId xmlns:p14="http://schemas.microsoft.com/office/powerpoint/2010/main" val="79826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Deuxième but – Assurer une saine participation au curling</a:t>
            </a:r>
          </a:p>
        </p:txBody>
      </p:sp>
      <p:sp>
        <p:nvSpPr>
          <p:cNvPr id="4" name="Content Placeholder 3"/>
          <p:cNvSpPr>
            <a:spLocks noGrp="1"/>
          </p:cNvSpPr>
          <p:nvPr>
            <p:ph idx="1"/>
            <p:custDataLst>
              <p:tags r:id="rId2"/>
            </p:custDataLst>
          </p:nvPr>
        </p:nvSpPr>
        <p:spPr>
          <a:xfrm>
            <a:off x="253625" y="1106599"/>
            <a:ext cx="7967007" cy="3857533"/>
          </a:xfrm>
        </p:spPr>
        <p:txBody>
          <a:bodyPr>
            <a:normAutofit fontScale="92500" lnSpcReduction="20000"/>
          </a:bodyPr>
          <a:lstStyle/>
          <a:p>
            <a:r>
              <a:rPr lang="fr-CA" sz="1800" b="1" u="sng" dirty="0" smtClean="0"/>
              <a:t>Tactiques</a:t>
            </a:r>
          </a:p>
          <a:p>
            <a:r>
              <a:rPr lang="fr-CA" sz="1800" dirty="0" smtClean="0"/>
              <a:t>Cibler de nouveaux utilisateurs, partisans et collaborateurs</a:t>
            </a:r>
            <a:endParaRPr lang="fr-CA" sz="1600" dirty="0" smtClean="0"/>
          </a:p>
          <a:p>
            <a:pPr lvl="1">
              <a:spcBef>
                <a:spcPts val="0"/>
              </a:spcBef>
              <a:spcAft>
                <a:spcPts val="0"/>
              </a:spcAft>
            </a:pPr>
            <a:r>
              <a:rPr lang="fr-CA" sz="1600" dirty="0" smtClean="0"/>
              <a:t>Fournir aux membres des outils de marketing liés aux Jeux olympiques pour les manifestations accrues d’intérêt durant et après les Jeux olympiques</a:t>
            </a:r>
          </a:p>
          <a:p>
            <a:pPr lvl="1">
              <a:spcBef>
                <a:spcPts val="0"/>
              </a:spcBef>
              <a:spcAft>
                <a:spcPts val="0"/>
              </a:spcAft>
            </a:pPr>
            <a:r>
              <a:rPr lang="fr-CA" sz="1600" dirty="0" smtClean="0"/>
              <a:t>Concevoir des messages d’intérêt public pour le recrutement national, renvoyant au répertoire de clubs, à la Fondation et au système de relève à l’intention des jeunes</a:t>
            </a:r>
          </a:p>
          <a:p>
            <a:pPr lvl="1">
              <a:spcBef>
                <a:spcPts val="0"/>
              </a:spcBef>
              <a:spcAft>
                <a:spcPts val="0"/>
              </a:spcAft>
            </a:pPr>
            <a:r>
              <a:rPr lang="fr-CA" sz="1600" dirty="0" smtClean="0"/>
              <a:t>Présenter le curling dans les écoles au moyen d’un partenariat avec Rocks and Rings et accroître la présence dans les médias sociaux pour les programmes de R&amp;R</a:t>
            </a:r>
          </a:p>
          <a:p>
            <a:pPr lvl="1">
              <a:spcBef>
                <a:spcPts val="0"/>
              </a:spcBef>
              <a:spcAft>
                <a:spcPts val="0"/>
              </a:spcAft>
            </a:pPr>
            <a:r>
              <a:rPr lang="fr-CA" sz="1600" dirty="0" smtClean="0"/>
              <a:t>Fournir des outils médiatiques éprouvés aux associations membres pour le recrutement de membres de clubs</a:t>
            </a:r>
          </a:p>
          <a:p>
            <a:pPr lvl="1">
              <a:spcBef>
                <a:spcPts val="0"/>
              </a:spcBef>
              <a:spcAft>
                <a:spcPts val="0"/>
              </a:spcAft>
            </a:pPr>
            <a:r>
              <a:rPr lang="fr-CA" sz="1600" dirty="0" smtClean="0"/>
              <a:t>Mettre à l’essai l’initiation de groupes/cultures qui ne connaissent pas le curling et créer des outils</a:t>
            </a:r>
          </a:p>
          <a:p>
            <a:pPr lvl="1">
              <a:spcBef>
                <a:spcPts val="0"/>
              </a:spcBef>
              <a:spcAft>
                <a:spcPts val="0"/>
              </a:spcAft>
            </a:pPr>
            <a:r>
              <a:rPr lang="fr-CA" sz="1600" dirty="0" smtClean="0"/>
              <a:t>Présenter 32 programmes supplémentaires de Curling 101. S’assurer de travailler avec les membres pour établir des conditions favorables aux essais (p. ex. coordonner avec les contacts d’AM et de clubs qui ont un programme d’apprentissage du curling pour les jeunes)</a:t>
            </a:r>
          </a:p>
          <a:p>
            <a:pPr lvl="1">
              <a:spcBef>
                <a:spcPts val="0"/>
              </a:spcBef>
              <a:spcAft>
                <a:spcPts val="0"/>
              </a:spcAft>
            </a:pPr>
            <a:r>
              <a:rPr lang="fr-CA" sz="1600" dirty="0" smtClean="0"/>
              <a:t>Planifier la Journée du curling au Canada </a:t>
            </a:r>
            <a:r>
              <a:rPr lang="fr-CA" sz="1600" dirty="0"/>
              <a:t>e</a:t>
            </a:r>
            <a:r>
              <a:rPr lang="fr-CA" sz="1600" dirty="0" smtClean="0"/>
              <a:t>n 2019</a:t>
            </a:r>
          </a:p>
          <a:p>
            <a:pPr lvl="1"/>
            <a:endParaRPr lang="fr-CA" sz="1600" dirty="0" smtClean="0"/>
          </a:p>
          <a:p>
            <a:pPr lvl="1"/>
            <a:endParaRPr lang="fr-CA" sz="1600" dirty="0" smtClean="0"/>
          </a:p>
          <a:p>
            <a:pPr marL="457200" lvl="1" indent="0">
              <a:buNone/>
            </a:pPr>
            <a:endParaRPr lang="fr-CA" sz="1200" dirty="0" smtClean="0"/>
          </a:p>
          <a:p>
            <a:pPr lvl="1"/>
            <a:endParaRPr lang="fr-CA"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8</a:t>
            </a:fld>
            <a:endParaRPr lang="fr-CA" dirty="0"/>
          </a:p>
        </p:txBody>
      </p:sp>
    </p:spTree>
    <p:extLst>
      <p:ext uri="{BB962C8B-B14F-4D97-AF65-F5344CB8AC3E}">
        <p14:creationId xmlns:p14="http://schemas.microsoft.com/office/powerpoint/2010/main" val="78559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53626" y="249349"/>
            <a:ext cx="7436338" cy="857250"/>
          </a:xfrm>
        </p:spPr>
        <p:txBody>
          <a:bodyPr>
            <a:normAutofit/>
          </a:bodyPr>
          <a:lstStyle/>
          <a:p>
            <a:r>
              <a:rPr lang="fr-CA" sz="2400" dirty="0"/>
              <a:t>Deuxième but – Assurer une saine participation au curling</a:t>
            </a:r>
          </a:p>
        </p:txBody>
      </p:sp>
      <p:sp>
        <p:nvSpPr>
          <p:cNvPr id="4" name="Content Placeholder 3"/>
          <p:cNvSpPr>
            <a:spLocks noGrp="1"/>
          </p:cNvSpPr>
          <p:nvPr>
            <p:ph idx="1"/>
            <p:custDataLst>
              <p:tags r:id="rId2"/>
            </p:custDataLst>
          </p:nvPr>
        </p:nvSpPr>
        <p:spPr>
          <a:xfrm>
            <a:off x="253626" y="1106599"/>
            <a:ext cx="7639912" cy="3857533"/>
          </a:xfrm>
        </p:spPr>
        <p:txBody>
          <a:bodyPr>
            <a:normAutofit fontScale="92500" lnSpcReduction="20000"/>
          </a:bodyPr>
          <a:lstStyle/>
          <a:p>
            <a:r>
              <a:rPr lang="fr-CA" sz="1800" b="1" u="sng" dirty="0" smtClean="0"/>
              <a:t>Tactiques</a:t>
            </a:r>
          </a:p>
          <a:p>
            <a:r>
              <a:rPr lang="fr-CA" sz="1800" dirty="0"/>
              <a:t>Maintenir les utilisateurs </a:t>
            </a:r>
            <a:r>
              <a:rPr lang="fr-CA" sz="1800" dirty="0" smtClean="0"/>
              <a:t>actuels</a:t>
            </a:r>
          </a:p>
          <a:p>
            <a:pPr lvl="1">
              <a:spcBef>
                <a:spcPts val="0"/>
              </a:spcBef>
              <a:spcAft>
                <a:spcPts val="0"/>
              </a:spcAft>
            </a:pPr>
            <a:r>
              <a:rPr lang="fr-CA" sz="1600" dirty="0" smtClean="0"/>
              <a:t>Mettre en œuvre Curling I/O et mieux comprendre la population actuelle</a:t>
            </a:r>
          </a:p>
          <a:p>
            <a:pPr lvl="1">
              <a:spcBef>
                <a:spcPts val="0"/>
              </a:spcBef>
              <a:spcAft>
                <a:spcPts val="0"/>
              </a:spcAft>
            </a:pPr>
            <a:r>
              <a:rPr lang="fr-CA" sz="1600" dirty="0" smtClean="0"/>
              <a:t>Examiner la stratégie de compétition</a:t>
            </a:r>
          </a:p>
          <a:p>
            <a:pPr lvl="1">
              <a:spcBef>
                <a:spcPts val="0"/>
              </a:spcBef>
              <a:spcAft>
                <a:spcPts val="0"/>
              </a:spcAft>
            </a:pPr>
            <a:r>
              <a:rPr lang="fr-CA" sz="1600" dirty="0" smtClean="0"/>
              <a:t>Mettre à l’essai et présenter le programme de maintien de clubs</a:t>
            </a:r>
          </a:p>
          <a:p>
            <a:pPr lvl="1">
              <a:spcBef>
                <a:spcPts val="0"/>
              </a:spcBef>
              <a:spcAft>
                <a:spcPts val="0"/>
              </a:spcAft>
            </a:pPr>
            <a:r>
              <a:rPr lang="fr-CA" sz="1600" dirty="0" smtClean="0"/>
              <a:t>Examiner et recommander le poste de coordonnateur des services aux membres </a:t>
            </a:r>
            <a:endParaRPr lang="fr-CA" sz="1800" dirty="0" smtClean="0"/>
          </a:p>
          <a:p>
            <a:r>
              <a:rPr lang="fr-CA" sz="1800" dirty="0"/>
              <a:t>Créer un système de relève pour favoriser une performance </a:t>
            </a:r>
            <a:r>
              <a:rPr lang="fr-CA" sz="1800" dirty="0" smtClean="0"/>
              <a:t>accrue</a:t>
            </a:r>
          </a:p>
          <a:p>
            <a:pPr lvl="1">
              <a:spcBef>
                <a:spcPts val="0"/>
              </a:spcBef>
              <a:spcAft>
                <a:spcPts val="0"/>
              </a:spcAft>
            </a:pPr>
            <a:r>
              <a:rPr lang="fr-CA" sz="1600" dirty="0" smtClean="0"/>
              <a:t>Établir des projets pilotes dans les AM cette année avec pleine mise en œuvre durant les deuxième et troisième années</a:t>
            </a:r>
          </a:p>
          <a:p>
            <a:pPr lvl="1">
              <a:spcBef>
                <a:spcPts val="0"/>
              </a:spcBef>
              <a:spcAft>
                <a:spcPts val="0"/>
              </a:spcAft>
            </a:pPr>
            <a:endParaRPr lang="fr-CA" sz="1600" dirty="0" smtClean="0"/>
          </a:p>
          <a:p>
            <a:r>
              <a:rPr lang="fr-CA" sz="1800" dirty="0"/>
              <a:t>Maintenir un environnement de curling de haute </a:t>
            </a:r>
            <a:r>
              <a:rPr lang="fr-CA" sz="1800" dirty="0" smtClean="0"/>
              <a:t>qualité</a:t>
            </a:r>
            <a:endParaRPr lang="fr-CA" sz="1900" dirty="0" smtClean="0"/>
          </a:p>
          <a:p>
            <a:pPr lvl="1">
              <a:spcBef>
                <a:spcPts val="0"/>
              </a:spcBef>
              <a:spcAft>
                <a:spcPts val="0"/>
              </a:spcAft>
            </a:pPr>
            <a:r>
              <a:rPr lang="fr-CA" sz="1600" dirty="0" smtClean="0"/>
              <a:t>Continuer à présenter Le curling, nos affaires avec de la documentation mise à jour</a:t>
            </a:r>
          </a:p>
          <a:p>
            <a:pPr lvl="1">
              <a:spcBef>
                <a:spcPts val="0"/>
              </a:spcBef>
              <a:spcAft>
                <a:spcPts val="0"/>
              </a:spcAft>
            </a:pPr>
            <a:r>
              <a:rPr lang="fr-CA" sz="1600" dirty="0" smtClean="0"/>
              <a:t>Mettre à jour le matériel de formation pour les techniciens de glace</a:t>
            </a:r>
          </a:p>
          <a:p>
            <a:pPr lvl="1">
              <a:spcBef>
                <a:spcPts val="0"/>
              </a:spcBef>
              <a:spcAft>
                <a:spcPts val="0"/>
              </a:spcAft>
            </a:pPr>
            <a:r>
              <a:rPr lang="fr-CA" sz="1600" dirty="0" smtClean="0"/>
              <a:t>Présenter le protocole sur les commotions cérébrales et la recommandation concernant le port de casques</a:t>
            </a:r>
          </a:p>
          <a:p>
            <a:pPr lvl="1">
              <a:spcBef>
                <a:spcPts val="0"/>
              </a:spcBef>
              <a:spcAft>
                <a:spcPts val="0"/>
              </a:spcAft>
            </a:pPr>
            <a:r>
              <a:rPr lang="fr-CA" sz="1600" dirty="0" smtClean="0"/>
              <a:t>Explorer le concept d’assurance nationale</a:t>
            </a:r>
          </a:p>
          <a:p>
            <a:pPr lvl="1">
              <a:spcBef>
                <a:spcPts val="0"/>
              </a:spcBef>
              <a:spcAft>
                <a:spcPts val="0"/>
              </a:spcAft>
            </a:pPr>
            <a:endParaRPr lang="fr-CA" dirty="0" smtClean="0"/>
          </a:p>
          <a:p>
            <a:pPr lvl="1"/>
            <a:endParaRPr lang="fr-CA" dirty="0"/>
          </a:p>
        </p:txBody>
      </p:sp>
      <p:sp>
        <p:nvSpPr>
          <p:cNvPr id="2" name="Slide Number Placeholder 1"/>
          <p:cNvSpPr>
            <a:spLocks noGrp="1"/>
          </p:cNvSpPr>
          <p:nvPr>
            <p:ph type="sldNum" sz="quarter" idx="12"/>
            <p:custDataLst>
              <p:tags r:id="rId3"/>
            </p:custDataLst>
          </p:nvPr>
        </p:nvSpPr>
        <p:spPr/>
        <p:txBody>
          <a:bodyPr/>
          <a:lstStyle/>
          <a:p>
            <a:fld id="{29468D7D-79E7-744F-9993-0C657912AE55}" type="slidenum">
              <a:rPr lang="fr-CA" smtClean="0"/>
              <a:t>9</a:t>
            </a:fld>
            <a:endParaRPr lang="fr-CA" dirty="0"/>
          </a:p>
        </p:txBody>
      </p:sp>
    </p:spTree>
    <p:extLst>
      <p:ext uri="{BB962C8B-B14F-4D97-AF65-F5344CB8AC3E}">
        <p14:creationId xmlns:p14="http://schemas.microsoft.com/office/powerpoint/2010/main" val="1804308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urling Canada -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rling Canada - Photo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10593</TotalTime>
  <Words>2845</Words>
  <Application>Microsoft Office PowerPoint</Application>
  <PresentationFormat>On-screen Show (16:9)</PresentationFormat>
  <Paragraphs>284</Paragraphs>
  <Slides>25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Cambria</vt:lpstr>
      <vt:lpstr>Lucida Grande</vt:lpstr>
      <vt:lpstr>Curling Canada - Text</vt:lpstr>
      <vt:lpstr>Curling Canada - Photos</vt:lpstr>
      <vt:lpstr>Curling Canada Examen stratégique et planification à long terme</vt:lpstr>
      <vt:lpstr>PowerPoint Presentation</vt:lpstr>
      <vt:lpstr>Premier but – Veiller à la santé financière et à la durabilité</vt:lpstr>
      <vt:lpstr>Premier but – Veiller à la santé financière et à la durabilité</vt:lpstr>
      <vt:lpstr>Premier but – Veiller à la santé financière et à la durabilité</vt:lpstr>
      <vt:lpstr>Premier but – Veiller à la santé financière et à la durabilité</vt:lpstr>
      <vt:lpstr>Deuxième but – Assurer une saine participation au curling</vt:lpstr>
      <vt:lpstr>Deuxième but – Assurer une saine participation au curling</vt:lpstr>
      <vt:lpstr>Deuxième but – Assurer une saine participation au curling</vt:lpstr>
      <vt:lpstr>Troisième but – Offrir des expériences exceptionnelles de curling</vt:lpstr>
      <vt:lpstr>Troisième but – Offrir des expériences exceptionnelles de curling</vt:lpstr>
      <vt:lpstr>Troisième but – Offrir des expériences exceptionnelles de curling</vt:lpstr>
      <vt:lpstr>Troisième but – Offrir des expériences exceptionnelles de curling</vt:lpstr>
      <vt:lpstr>Quatrième but – Renforcer la marque du curling</vt:lpstr>
      <vt:lpstr>Quatrième but – Renforcer la marque du curling</vt:lpstr>
      <vt:lpstr>Quatrième but – Renforcer la marque du curling</vt:lpstr>
      <vt:lpstr>Cinquième but – Devenir le premier ONS au Canada</vt:lpstr>
      <vt:lpstr>Cinquième but – Devenir le premier ONS au Canada</vt:lpstr>
      <vt:lpstr>Cinquième but – Devenir le premier ONS au Canada</vt:lpstr>
      <vt:lpstr>Cinquième but – Devenir le premier ONS au Canada</vt:lpstr>
      <vt:lpstr>Sixième but – Obtenir des résultats exceptionnels sur le podium</vt:lpstr>
      <vt:lpstr>Sixième but – Obtenir des résultats exceptionnels sur le podium</vt:lpstr>
      <vt:lpstr>Sixième but – Obtenir des résultats exceptionnels sur le podium</vt:lpstr>
      <vt:lpstr>Mesures de l’atteinte du succès</vt:lpstr>
      <vt:lpstr>Mesures de l’atteinte du succès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Hulse</dc:creator>
  <cp:lastModifiedBy>Nicole Caverly</cp:lastModifiedBy>
  <cp:revision>245</cp:revision>
  <cp:lastPrinted>2017-07-19T13:26:07Z</cp:lastPrinted>
  <dcterms:created xsi:type="dcterms:W3CDTF">2015-02-02T07:48:32Z</dcterms:created>
  <dcterms:modified xsi:type="dcterms:W3CDTF">2017-08-14T15:03:49Z</dcterms:modified>
</cp:coreProperties>
</file>