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6"/>
  </p:notesMasterIdLst>
  <p:sldIdLst>
    <p:sldId id="269" r:id="rId2"/>
    <p:sldId id="257" r:id="rId3"/>
    <p:sldId id="268" r:id="rId4"/>
    <p:sldId id="267" r:id="rId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EE24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79" autoAdjust="0"/>
    <p:restoredTop sz="86462" autoAdjust="0"/>
  </p:normalViewPr>
  <p:slideViewPr>
    <p:cSldViewPr snapToGrid="0" snapToObjects="1">
      <p:cViewPr varScale="1">
        <p:scale>
          <a:sx n="105" d="100"/>
          <a:sy n="105" d="100"/>
        </p:scale>
        <p:origin x="-240" y="-10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413375820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Shape 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 name="Shape 3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58198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Whit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685800" y="1499578"/>
            <a:ext cx="7772400" cy="2144345"/>
          </a:xfrm>
          <a:prstGeom prst="rect">
            <a:avLst/>
          </a:prstGeom>
          <a:noFill/>
          <a:ln>
            <a:noFill/>
          </a:ln>
        </p:spPr>
        <p:txBody>
          <a:bodyPr lIns="91425" tIns="91425" rIns="91425" bIns="91425" anchor="ctr" anchorCtr="0"/>
          <a:lstStyle>
            <a:lvl1pPr marL="0" marR="0" lvl="0" indent="0" algn="ctr" rtl="0">
              <a:spcBef>
                <a:spcPts val="0"/>
              </a:spcBef>
              <a:buClr>
                <a:srgbClr val="444446"/>
              </a:buClr>
              <a:buFont typeface="Cambria"/>
              <a:buNone/>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7" name="Shape 17"/>
          <p:cNvSpPr txBox="1">
            <a:spLocks noGrp="1"/>
          </p:cNvSpPr>
          <p:nvPr>
            <p:ph type="sldNum" idx="12"/>
          </p:nvPr>
        </p:nvSpPr>
        <p:spPr>
          <a:xfrm>
            <a:off x="6553200" y="4767262"/>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mbria"/>
                <a:ea typeface="Cambria"/>
                <a:cs typeface="Cambria"/>
                <a:sym typeface="Cambria"/>
              </a:rPr>
              <a:t>‹#›</a:t>
            </a:fld>
            <a:endParaRPr lang="en-US" sz="1200" b="0" i="0" u="none" strike="noStrike" cap="none">
              <a:solidFill>
                <a:srgbClr val="888888"/>
              </a:solidFill>
              <a:latin typeface="Cambria"/>
              <a:ea typeface="Cambria"/>
              <a:cs typeface="Cambria"/>
              <a:sym typeface="Cambri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mp; Content">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457200" y="394788"/>
            <a:ext cx="7436337" cy="857250"/>
          </a:xfrm>
          <a:prstGeom prst="rect">
            <a:avLst/>
          </a:prstGeom>
          <a:noFill/>
          <a:ln>
            <a:noFill/>
          </a:ln>
        </p:spPr>
        <p:txBody>
          <a:bodyPr lIns="91425" tIns="91425" rIns="91425" bIns="91425" anchor="ctr" anchorCtr="0"/>
          <a:lstStyle>
            <a:lvl1pPr lvl="0" algn="l" rtl="0">
              <a:spcBef>
                <a:spcPts val="0"/>
              </a:spcBef>
              <a:buClr>
                <a:srgbClr val="444446"/>
              </a:buClr>
              <a:buFont typeface="Cambria"/>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0" name="Shape 20"/>
          <p:cNvSpPr txBox="1">
            <a:spLocks noGrp="1"/>
          </p:cNvSpPr>
          <p:nvPr>
            <p:ph type="body" idx="1"/>
          </p:nvPr>
        </p:nvSpPr>
        <p:spPr>
          <a:xfrm>
            <a:off x="457200" y="1330787"/>
            <a:ext cx="7436337" cy="3263834"/>
          </a:xfrm>
          <a:prstGeom prst="rect">
            <a:avLst/>
          </a:prstGeom>
          <a:noFill/>
          <a:ln>
            <a:noFill/>
          </a:ln>
        </p:spPr>
        <p:txBody>
          <a:bodyPr lIns="91425" tIns="91425" rIns="91425" bIns="91425" anchor="t" anchorCtr="0"/>
          <a:lstStyle>
            <a:lvl1pPr marL="342900" lvl="0" indent="-190500" algn="l" rtl="0">
              <a:spcBef>
                <a:spcPts val="576"/>
              </a:spcBef>
              <a:spcAft>
                <a:spcPts val="600"/>
              </a:spcAft>
              <a:buClr>
                <a:srgbClr val="444446"/>
              </a:buClr>
              <a:buFont typeface="Merriweather Sans"/>
              <a:buChar char="·"/>
              <a:defRPr/>
            </a:lvl1pPr>
            <a:lvl2pPr marL="742950" lvl="1" indent="-133350" algn="l" rtl="0">
              <a:spcBef>
                <a:spcPts val="576"/>
              </a:spcBef>
              <a:spcAft>
                <a:spcPts val="600"/>
              </a:spcAft>
              <a:buClr>
                <a:srgbClr val="444446"/>
              </a:buClr>
              <a:buFont typeface="Merriweather Sans"/>
              <a:buChar char="·"/>
              <a:defRPr/>
            </a:lvl2pPr>
            <a:lvl3pPr marL="1143000" lvl="2" indent="-76200" algn="l" rtl="0">
              <a:spcBef>
                <a:spcPts val="576"/>
              </a:spcBef>
              <a:spcAft>
                <a:spcPts val="600"/>
              </a:spcAft>
              <a:buClr>
                <a:srgbClr val="444446"/>
              </a:buClr>
              <a:buFont typeface="Merriweather Sans"/>
              <a:buChar char="·"/>
              <a:defRPr/>
            </a:lvl3pPr>
            <a:lvl4pPr marL="1600200" lvl="3" indent="-76200" algn="l" rtl="0">
              <a:spcBef>
                <a:spcPts val="576"/>
              </a:spcBef>
              <a:spcAft>
                <a:spcPts val="600"/>
              </a:spcAft>
              <a:buClr>
                <a:srgbClr val="444446"/>
              </a:buClr>
              <a:buFont typeface="Merriweather Sans"/>
              <a:buChar char="·"/>
              <a:defRPr/>
            </a:lvl4pPr>
            <a:lvl5pPr marL="2057400" lvl="4" indent="-76200" algn="l" rtl="0">
              <a:spcBef>
                <a:spcPts val="576"/>
              </a:spcBef>
              <a:spcAft>
                <a:spcPts val="600"/>
              </a:spcAft>
              <a:buClr>
                <a:srgbClr val="444446"/>
              </a:buClr>
              <a:buFont typeface="Merriweather Sans"/>
              <a:buChar char="·"/>
              <a:defRPr/>
            </a:lvl5pPr>
            <a:lvl6pPr marL="2514600" lvl="5" indent="-101600" algn="l" rtl="0">
              <a:spcBef>
                <a:spcPts val="400"/>
              </a:spcBef>
              <a:buClr>
                <a:schemeClr val="dk1"/>
              </a:buClr>
              <a:buFont typeface="Arial"/>
              <a:buChar char="•"/>
              <a:defRPr/>
            </a:lvl6pPr>
            <a:lvl7pPr marL="2971800" lvl="6" indent="-101600" algn="l" rtl="0">
              <a:spcBef>
                <a:spcPts val="400"/>
              </a:spcBef>
              <a:buClr>
                <a:schemeClr val="dk1"/>
              </a:buClr>
              <a:buFont typeface="Arial"/>
              <a:buChar char="•"/>
              <a:defRPr/>
            </a:lvl7pPr>
            <a:lvl8pPr marL="3429000" lvl="7" indent="-101600" algn="l" rtl="0">
              <a:spcBef>
                <a:spcPts val="400"/>
              </a:spcBef>
              <a:buClr>
                <a:schemeClr val="dk1"/>
              </a:buClr>
              <a:buFont typeface="Arial"/>
              <a:buChar char="•"/>
              <a:defRPr/>
            </a:lvl8pPr>
            <a:lvl9pPr marL="3886200" lvl="8" indent="-101600" algn="l" rtl="0">
              <a:spcBef>
                <a:spcPts val="400"/>
              </a:spcBef>
              <a:buClr>
                <a:schemeClr val="dk1"/>
              </a:buClr>
              <a:buFont typeface="Arial"/>
              <a:buChar char="•"/>
              <a:defRPr/>
            </a:lvl9pPr>
          </a:lstStyle>
          <a:p>
            <a:endParaRPr/>
          </a:p>
        </p:txBody>
      </p:sp>
      <p:sp>
        <p:nvSpPr>
          <p:cNvPr id="21" name="Shape 21"/>
          <p:cNvSpPr txBox="1">
            <a:spLocks noGrp="1"/>
          </p:cNvSpPr>
          <p:nvPr>
            <p:ph type="sldNum" idx="12"/>
          </p:nvPr>
        </p:nvSpPr>
        <p:spPr>
          <a:xfrm>
            <a:off x="6553200" y="4767262"/>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mbria"/>
                <a:ea typeface="Cambria"/>
                <a:cs typeface="Cambria"/>
                <a:sym typeface="Cambria"/>
              </a:rPr>
              <a:t>‹#›</a:t>
            </a:fld>
            <a:endParaRPr lang="en-US" sz="1200" b="0" i="0" u="none" strike="noStrike" cap="none">
              <a:solidFill>
                <a:srgbClr val="888888"/>
              </a:solidFill>
              <a:latin typeface="Cambria"/>
              <a:ea typeface="Cambria"/>
              <a:cs typeface="Cambria"/>
              <a:sym typeface="Cambri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lumn">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394788"/>
            <a:ext cx="7436337" cy="857250"/>
          </a:xfrm>
          <a:prstGeom prst="rect">
            <a:avLst/>
          </a:prstGeom>
          <a:noFill/>
          <a:ln>
            <a:noFill/>
          </a:ln>
        </p:spPr>
        <p:txBody>
          <a:bodyPr lIns="91425" tIns="91425" rIns="91425" bIns="91425" anchor="ctr" anchorCtr="0"/>
          <a:lstStyle>
            <a:lvl1pPr lvl="0" algn="l" rtl="0">
              <a:spcBef>
                <a:spcPts val="0"/>
              </a:spcBef>
              <a:buClr>
                <a:srgbClr val="444446"/>
              </a:buClr>
              <a:buFont typeface="Cambria"/>
              <a:buNone/>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4" name="Shape 24"/>
          <p:cNvSpPr txBox="1">
            <a:spLocks noGrp="1"/>
          </p:cNvSpPr>
          <p:nvPr>
            <p:ph type="body" idx="1"/>
          </p:nvPr>
        </p:nvSpPr>
        <p:spPr>
          <a:xfrm>
            <a:off x="457200" y="1328615"/>
            <a:ext cx="4038599" cy="3266007"/>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5" name="Shape 25"/>
          <p:cNvSpPr txBox="1">
            <a:spLocks noGrp="1"/>
          </p:cNvSpPr>
          <p:nvPr>
            <p:ph type="body" idx="2"/>
          </p:nvPr>
        </p:nvSpPr>
        <p:spPr>
          <a:xfrm>
            <a:off x="4648200" y="1328615"/>
            <a:ext cx="4038599" cy="3266007"/>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6" name="Shape 26"/>
          <p:cNvSpPr txBox="1">
            <a:spLocks noGrp="1"/>
          </p:cNvSpPr>
          <p:nvPr>
            <p:ph type="sldNum" idx="12"/>
          </p:nvPr>
        </p:nvSpPr>
        <p:spPr>
          <a:xfrm>
            <a:off x="6553200" y="4767262"/>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mbria"/>
                <a:ea typeface="Cambria"/>
                <a:cs typeface="Cambria"/>
                <a:sym typeface="Cambria"/>
              </a:rPr>
              <a:t>‹#›</a:t>
            </a:fld>
            <a:endParaRPr lang="en-US" sz="1200" b="0" i="0" u="none" strike="noStrike" cap="none">
              <a:solidFill>
                <a:srgbClr val="888888"/>
              </a:solidFill>
              <a:latin typeface="Cambria"/>
              <a:ea typeface="Cambria"/>
              <a:cs typeface="Cambria"/>
              <a:sym typeface="Cambria"/>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7"/>
        <p:cNvGrpSpPr/>
        <p:nvPr/>
      </p:nvGrpSpPr>
      <p:grpSpPr>
        <a:xfrm>
          <a:off x="0" y="0"/>
          <a:ext cx="0" cy="0"/>
          <a:chOff x="0" y="0"/>
          <a:chExt cx="0" cy="0"/>
        </a:xfrm>
      </p:grpSpPr>
      <p:sp>
        <p:nvSpPr>
          <p:cNvPr id="28" name="Shape 28"/>
          <p:cNvSpPr txBox="1">
            <a:spLocks noGrp="1"/>
          </p:cNvSpPr>
          <p:nvPr>
            <p:ph type="sldNum" idx="12"/>
          </p:nvPr>
        </p:nvSpPr>
        <p:spPr>
          <a:xfrm>
            <a:off x="6553200" y="4767262"/>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mbria"/>
                <a:ea typeface="Cambria"/>
                <a:cs typeface="Cambria"/>
                <a:sym typeface="Cambria"/>
              </a:rPr>
              <a:t>‹#›</a:t>
            </a:fld>
            <a:endParaRPr lang="en-US" sz="1200" b="0" i="0" u="none" strike="noStrike" cap="none">
              <a:solidFill>
                <a:srgbClr val="888888"/>
              </a:solidFill>
              <a:latin typeface="Cambria"/>
              <a:ea typeface="Cambria"/>
              <a:cs typeface="Cambria"/>
              <a:sym typeface="Cambri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Photo - Full">
    <p:spTree>
      <p:nvGrpSpPr>
        <p:cNvPr id="1" name="Shape 29"/>
        <p:cNvGrpSpPr/>
        <p:nvPr/>
      </p:nvGrpSpPr>
      <p:grpSpPr>
        <a:xfrm>
          <a:off x="0" y="0"/>
          <a:ext cx="0" cy="0"/>
          <a:chOff x="0" y="0"/>
          <a:chExt cx="0" cy="0"/>
        </a:xfrm>
      </p:grpSpPr>
      <p:sp>
        <p:nvSpPr>
          <p:cNvPr id="30" name="Shape 30"/>
          <p:cNvSpPr>
            <a:spLocks noGrp="1"/>
          </p:cNvSpPr>
          <p:nvPr>
            <p:ph type="pic" idx="2"/>
          </p:nvPr>
        </p:nvSpPr>
        <p:spPr>
          <a:xfrm>
            <a:off x="0" y="0"/>
            <a:ext cx="9144000" cy="5143499"/>
          </a:xfrm>
          <a:prstGeom prst="rect">
            <a:avLst/>
          </a:prstGeom>
          <a:noFill/>
          <a:ln>
            <a:noFill/>
          </a:ln>
        </p:spPr>
      </p:sp>
      <p:sp>
        <p:nvSpPr>
          <p:cNvPr id="3" name="Shape 28"/>
          <p:cNvSpPr txBox="1">
            <a:spLocks noGrp="1"/>
          </p:cNvSpPr>
          <p:nvPr>
            <p:ph type="sldNum" idx="12"/>
          </p:nvPr>
        </p:nvSpPr>
        <p:spPr>
          <a:xfrm>
            <a:off x="6553200" y="4767262"/>
            <a:ext cx="2133599" cy="273843"/>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mbria"/>
                <a:ea typeface="Cambria"/>
                <a:cs typeface="Cambria"/>
                <a:sym typeface="Cambria"/>
              </a:rPr>
              <a:t>‹#›</a:t>
            </a:fld>
            <a:endParaRPr lang="en-US" sz="1200" b="0" i="0" u="none" strike="noStrike" cap="none">
              <a:solidFill>
                <a:srgbClr val="888888"/>
              </a:solidFill>
              <a:latin typeface="Cambria"/>
              <a:ea typeface="Cambria"/>
              <a:cs typeface="Cambria"/>
              <a:sym typeface="Cambria"/>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8"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394788"/>
            <a:ext cx="7436337" cy="857250"/>
          </a:xfrm>
          <a:prstGeom prst="rect">
            <a:avLst/>
          </a:prstGeom>
          <a:noFill/>
          <a:ln>
            <a:noFill/>
          </a:ln>
        </p:spPr>
        <p:txBody>
          <a:bodyPr lIns="91425" tIns="91425" rIns="91425" bIns="91425" anchor="ctr" anchorCtr="0"/>
          <a:lstStyle>
            <a:lvl1pPr marL="0" marR="0" lvl="0" indent="0" algn="l" rtl="0">
              <a:spcBef>
                <a:spcPts val="0"/>
              </a:spcBef>
              <a:buClr>
                <a:srgbClr val="444446"/>
              </a:buClr>
              <a:buSzPct val="100000"/>
              <a:buFont typeface="Cambria"/>
              <a:buNone/>
              <a:defRPr sz="2400">
                <a:latin typeface="Cambria"/>
                <a:ea typeface="Cambria"/>
                <a:cs typeface="Cambria"/>
                <a:sym typeface="Cambria"/>
              </a:defRPr>
            </a:lvl1pPr>
            <a:lvl2pPr marL="0" marR="0" lvl="1" indent="0" algn="l" rtl="0">
              <a:spcBef>
                <a:spcPts val="0"/>
              </a:spcBef>
              <a:buSzPct val="100000"/>
              <a:buFont typeface="Cambria"/>
              <a:defRPr sz="2400">
                <a:latin typeface="Cambria"/>
                <a:ea typeface="Cambria"/>
                <a:cs typeface="Cambria"/>
                <a:sym typeface="Cambria"/>
              </a:defRPr>
            </a:lvl2pPr>
            <a:lvl3pPr marL="0" marR="0" lvl="2" indent="0" algn="l" rtl="0">
              <a:spcBef>
                <a:spcPts val="0"/>
              </a:spcBef>
              <a:buSzPct val="100000"/>
              <a:buFont typeface="Cambria"/>
              <a:defRPr sz="2400">
                <a:latin typeface="Cambria"/>
                <a:ea typeface="Cambria"/>
                <a:cs typeface="Cambria"/>
                <a:sym typeface="Cambria"/>
              </a:defRPr>
            </a:lvl3pPr>
            <a:lvl4pPr marL="0" marR="0" lvl="3" indent="0" algn="l" rtl="0">
              <a:spcBef>
                <a:spcPts val="0"/>
              </a:spcBef>
              <a:buSzPct val="100000"/>
              <a:buFont typeface="Cambria"/>
              <a:defRPr sz="2400">
                <a:latin typeface="Cambria"/>
                <a:ea typeface="Cambria"/>
                <a:cs typeface="Cambria"/>
                <a:sym typeface="Cambria"/>
              </a:defRPr>
            </a:lvl4pPr>
            <a:lvl5pPr marL="0" marR="0" lvl="4" indent="0" algn="l" rtl="0">
              <a:spcBef>
                <a:spcPts val="0"/>
              </a:spcBef>
              <a:buSzPct val="100000"/>
              <a:buFont typeface="Cambria"/>
              <a:defRPr sz="2400">
                <a:latin typeface="Cambria"/>
                <a:ea typeface="Cambria"/>
                <a:cs typeface="Cambria"/>
                <a:sym typeface="Cambria"/>
              </a:defRPr>
            </a:lvl5pPr>
            <a:lvl6pPr marL="0" marR="0" lvl="5" indent="0" algn="l" rtl="0">
              <a:spcBef>
                <a:spcPts val="0"/>
              </a:spcBef>
              <a:buSzPct val="100000"/>
              <a:buFont typeface="Cambria"/>
              <a:defRPr sz="2400">
                <a:latin typeface="Cambria"/>
                <a:ea typeface="Cambria"/>
                <a:cs typeface="Cambria"/>
                <a:sym typeface="Cambria"/>
              </a:defRPr>
            </a:lvl6pPr>
            <a:lvl7pPr marL="0" marR="0" lvl="6" indent="0" algn="l" rtl="0">
              <a:spcBef>
                <a:spcPts val="0"/>
              </a:spcBef>
              <a:buSzPct val="100000"/>
              <a:buFont typeface="Cambria"/>
              <a:defRPr sz="2400">
                <a:latin typeface="Cambria"/>
                <a:ea typeface="Cambria"/>
                <a:cs typeface="Cambria"/>
                <a:sym typeface="Cambria"/>
              </a:defRPr>
            </a:lvl7pPr>
            <a:lvl8pPr marL="0" marR="0" lvl="7" indent="0" algn="l" rtl="0">
              <a:spcBef>
                <a:spcPts val="0"/>
              </a:spcBef>
              <a:buSzPct val="100000"/>
              <a:buFont typeface="Cambria"/>
              <a:defRPr sz="2400">
                <a:latin typeface="Cambria"/>
                <a:ea typeface="Cambria"/>
                <a:cs typeface="Cambria"/>
                <a:sym typeface="Cambria"/>
              </a:defRPr>
            </a:lvl8pPr>
            <a:lvl9pPr marL="0" marR="0" lvl="8" indent="0" algn="l" rtl="0">
              <a:spcBef>
                <a:spcPts val="0"/>
              </a:spcBef>
              <a:buSzPct val="100000"/>
              <a:buFont typeface="Cambria"/>
              <a:defRPr sz="2400">
                <a:latin typeface="Cambria"/>
                <a:ea typeface="Cambria"/>
                <a:cs typeface="Cambria"/>
                <a:sym typeface="Cambria"/>
              </a:defRPr>
            </a:lvl9pPr>
          </a:lstStyle>
          <a:p>
            <a:endParaRPr dirty="0"/>
          </a:p>
        </p:txBody>
      </p:sp>
      <p:sp>
        <p:nvSpPr>
          <p:cNvPr id="7" name="Shape 7"/>
          <p:cNvSpPr txBox="1">
            <a:spLocks noGrp="1"/>
          </p:cNvSpPr>
          <p:nvPr>
            <p:ph type="body" idx="1"/>
          </p:nvPr>
        </p:nvSpPr>
        <p:spPr>
          <a:xfrm>
            <a:off x="457200" y="1330787"/>
            <a:ext cx="7436337" cy="3263834"/>
          </a:xfrm>
          <a:prstGeom prst="rect">
            <a:avLst/>
          </a:prstGeom>
          <a:noFill/>
          <a:ln>
            <a:noFill/>
          </a:ln>
        </p:spPr>
        <p:txBody>
          <a:bodyPr lIns="91425" tIns="91425" rIns="91425" bIns="91425" anchor="t" anchorCtr="0"/>
          <a:lstStyle>
            <a:lvl1pPr marL="342900" marR="0" lvl="0" indent="-190500" algn="l" rtl="0">
              <a:spcBef>
                <a:spcPts val="576"/>
              </a:spcBef>
              <a:spcAft>
                <a:spcPts val="600"/>
              </a:spcAft>
              <a:buClr>
                <a:srgbClr val="444446"/>
              </a:buClr>
              <a:buFont typeface="Cambria"/>
              <a:buChar char="·"/>
              <a:defRPr>
                <a:latin typeface="Cambria"/>
                <a:ea typeface="Cambria"/>
                <a:cs typeface="Cambria"/>
                <a:sym typeface="Cambria"/>
              </a:defRPr>
            </a:lvl1pPr>
            <a:lvl2pPr marL="742950" marR="0" lvl="1" indent="-133350" algn="l" rtl="0">
              <a:spcBef>
                <a:spcPts val="576"/>
              </a:spcBef>
              <a:spcAft>
                <a:spcPts val="600"/>
              </a:spcAft>
              <a:buClr>
                <a:srgbClr val="444446"/>
              </a:buClr>
              <a:buFont typeface="Cambria"/>
              <a:buChar char="·"/>
              <a:defRPr>
                <a:latin typeface="Cambria"/>
                <a:ea typeface="Cambria"/>
                <a:cs typeface="Cambria"/>
                <a:sym typeface="Cambria"/>
              </a:defRPr>
            </a:lvl2pPr>
            <a:lvl3pPr marL="1143000" marR="0" lvl="2" indent="-76200" algn="l" rtl="0">
              <a:spcBef>
                <a:spcPts val="576"/>
              </a:spcBef>
              <a:spcAft>
                <a:spcPts val="600"/>
              </a:spcAft>
              <a:buClr>
                <a:srgbClr val="444446"/>
              </a:buClr>
              <a:buFont typeface="Cambria"/>
              <a:buChar char="·"/>
              <a:defRPr>
                <a:latin typeface="Cambria"/>
                <a:ea typeface="Cambria"/>
                <a:cs typeface="Cambria"/>
                <a:sym typeface="Cambria"/>
              </a:defRPr>
            </a:lvl3pPr>
            <a:lvl4pPr marL="1600200" marR="0" lvl="3" indent="-76200" algn="l" rtl="0">
              <a:spcBef>
                <a:spcPts val="576"/>
              </a:spcBef>
              <a:spcAft>
                <a:spcPts val="600"/>
              </a:spcAft>
              <a:buClr>
                <a:srgbClr val="444446"/>
              </a:buClr>
              <a:buFont typeface="Cambria"/>
              <a:buChar char="·"/>
              <a:defRPr>
                <a:latin typeface="Cambria"/>
                <a:ea typeface="Cambria"/>
                <a:cs typeface="Cambria"/>
                <a:sym typeface="Cambria"/>
              </a:defRPr>
            </a:lvl4pPr>
            <a:lvl5pPr marL="2057400" marR="0" lvl="4" indent="-76200" algn="l" rtl="0">
              <a:spcBef>
                <a:spcPts val="576"/>
              </a:spcBef>
              <a:spcAft>
                <a:spcPts val="600"/>
              </a:spcAft>
              <a:buClr>
                <a:srgbClr val="444446"/>
              </a:buClr>
              <a:buFont typeface="Cambria"/>
              <a:buChar char="·"/>
              <a:defRPr>
                <a:latin typeface="Cambria"/>
                <a:ea typeface="Cambria"/>
                <a:cs typeface="Cambria"/>
                <a:sym typeface="Cambria"/>
              </a:defRPr>
            </a:lvl5pPr>
            <a:lvl6pPr marL="2514600" marR="0" lvl="5" indent="-101600" algn="l" rtl="0">
              <a:spcBef>
                <a:spcPts val="400"/>
              </a:spcBef>
              <a:buClr>
                <a:schemeClr val="dk1"/>
              </a:buClr>
              <a:buFont typeface="Cambria"/>
              <a:buChar char="•"/>
              <a:defRPr>
                <a:latin typeface="Cambria"/>
                <a:ea typeface="Cambria"/>
                <a:cs typeface="Cambria"/>
                <a:sym typeface="Cambria"/>
              </a:defRPr>
            </a:lvl6pPr>
            <a:lvl7pPr marL="2971800" marR="0" lvl="6" indent="-101600" algn="l" rtl="0">
              <a:spcBef>
                <a:spcPts val="400"/>
              </a:spcBef>
              <a:buClr>
                <a:schemeClr val="dk1"/>
              </a:buClr>
              <a:buFont typeface="Cambria"/>
              <a:buChar char="•"/>
              <a:defRPr>
                <a:latin typeface="Cambria"/>
                <a:ea typeface="Cambria"/>
                <a:cs typeface="Cambria"/>
                <a:sym typeface="Cambria"/>
              </a:defRPr>
            </a:lvl7pPr>
            <a:lvl8pPr marL="3429000" marR="0" lvl="7" indent="-101600" algn="l" rtl="0">
              <a:spcBef>
                <a:spcPts val="400"/>
              </a:spcBef>
              <a:buClr>
                <a:schemeClr val="dk1"/>
              </a:buClr>
              <a:buFont typeface="Cambria"/>
              <a:buChar char="•"/>
              <a:defRPr>
                <a:latin typeface="Cambria"/>
                <a:ea typeface="Cambria"/>
                <a:cs typeface="Cambria"/>
                <a:sym typeface="Cambria"/>
              </a:defRPr>
            </a:lvl8pPr>
            <a:lvl9pPr marL="3886200" marR="0" lvl="8" indent="-101600" algn="l" rtl="0">
              <a:spcBef>
                <a:spcPts val="400"/>
              </a:spcBef>
              <a:buClr>
                <a:schemeClr val="dk1"/>
              </a:buClr>
              <a:buFont typeface="Cambria"/>
              <a:buChar char="•"/>
              <a:defRPr>
                <a:latin typeface="Cambria"/>
                <a:ea typeface="Cambria"/>
                <a:cs typeface="Cambria"/>
                <a:sym typeface="Cambria"/>
              </a:defRPr>
            </a:lvl9pPr>
          </a:lstStyle>
          <a:p>
            <a:endParaRPr/>
          </a:p>
        </p:txBody>
      </p:sp>
      <p:sp>
        <p:nvSpPr>
          <p:cNvPr id="8" name="Shape 8"/>
          <p:cNvSpPr txBox="1">
            <a:spLocks noGrp="1"/>
          </p:cNvSpPr>
          <p:nvPr>
            <p:ph type="sldNum" idx="12"/>
          </p:nvPr>
        </p:nvSpPr>
        <p:spPr>
          <a:xfrm>
            <a:off x="6553200" y="4767262"/>
            <a:ext cx="2133599" cy="273843"/>
          </a:xfrm>
          <a:prstGeom prst="rect">
            <a:avLst/>
          </a:prstGeom>
          <a:noFill/>
          <a:ln>
            <a:noFill/>
          </a:ln>
        </p:spPr>
        <p:txBody>
          <a:bodyPr lIns="91425" tIns="45700" rIns="91425" bIns="45700" anchor="ctr" anchorCtr="0">
            <a:noAutofit/>
          </a:bodyPr>
          <a:lstStyle>
            <a:lvl1pPr>
              <a:defRPr>
                <a:solidFill>
                  <a:schemeClr val="tx1">
                    <a:lumMod val="50000"/>
                    <a:lumOff val="50000"/>
                  </a:schemeClr>
                </a:solidFill>
              </a:defRPr>
            </a:lvl1pPr>
          </a:lstStyle>
          <a:p>
            <a:pPr algn="r">
              <a:buSzPct val="25000"/>
            </a:pPr>
            <a:fld id="{69F4EC74-640C-DD42-8413-FB547A68140D}" type="slidenum">
              <a:rPr lang="en-US" sz="1200" smtClean="0">
                <a:latin typeface="Cambria"/>
                <a:ea typeface="Cambria"/>
                <a:cs typeface="Cambria"/>
                <a:sym typeface="Cambria"/>
              </a:rPr>
              <a:pPr algn="r">
                <a:buSzPct val="25000"/>
              </a:pPr>
              <a:t>‹#›</a:t>
            </a:fld>
            <a:endParaRPr lang="en-US" sz="1200" dirty="0">
              <a:latin typeface="Cambria"/>
              <a:ea typeface="Cambria"/>
              <a:cs typeface="Cambria"/>
              <a:sym typeface="Cambria"/>
            </a:endParaRPr>
          </a:p>
        </p:txBody>
      </p:sp>
      <p:pic>
        <p:nvPicPr>
          <p:cNvPr id="9" name="Shape 9"/>
          <p:cNvPicPr preferRelativeResize="0"/>
          <p:nvPr/>
        </p:nvPicPr>
        <p:blipFill rotWithShape="1">
          <a:blip r:embed="rId7">
            <a:alphaModFix/>
          </a:blip>
          <a:srcRect/>
          <a:stretch/>
        </p:blipFill>
        <p:spPr>
          <a:xfrm>
            <a:off x="8083165" y="394788"/>
            <a:ext cx="639917" cy="935999"/>
          </a:xfrm>
          <a:prstGeom prst="rect">
            <a:avLst/>
          </a:prstGeom>
          <a:noFill/>
          <a:ln>
            <a:noFill/>
          </a:ln>
        </p:spPr>
      </p:pic>
      <p:pic>
        <p:nvPicPr>
          <p:cNvPr id="10" name="Shape 10" descr="CC_Webmark_CMYK.png"/>
          <p:cNvPicPr preferRelativeResize="0"/>
          <p:nvPr/>
        </p:nvPicPr>
        <p:blipFill>
          <a:blip r:embed="rId8">
            <a:alphaModFix/>
          </a:blip>
          <a:stretch>
            <a:fillRect/>
          </a:stretch>
        </p:blipFill>
        <p:spPr>
          <a:xfrm>
            <a:off x="8109564" y="4443243"/>
            <a:ext cx="587099" cy="45366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Oswald Medium" charset="0"/>
          <a:ea typeface="Oswald Medium" charset="0"/>
          <a:cs typeface="Oswald Medium" charset="0"/>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mbria"/>
                <a:ea typeface="Cambria"/>
                <a:cs typeface="Cambria"/>
                <a:sym typeface="Cambria"/>
              </a:rPr>
              <a:t>1</a:t>
            </a:fld>
            <a:endParaRPr lang="en-US" sz="1200" b="0" i="0" u="none" strike="noStrike" cap="none">
              <a:solidFill>
                <a:srgbClr val="888888"/>
              </a:solidFill>
              <a:latin typeface="Cambria"/>
              <a:ea typeface="Cambria"/>
              <a:cs typeface="Cambria"/>
              <a:sym typeface="Cambria"/>
            </a:endParaRPr>
          </a:p>
        </p:txBody>
      </p:sp>
      <p:sp>
        <p:nvSpPr>
          <p:cNvPr id="4" name="Shape 35"/>
          <p:cNvSpPr txBox="1">
            <a:spLocks noGrp="1"/>
          </p:cNvSpPr>
          <p:nvPr>
            <p:ph type="ctrTitle"/>
          </p:nvPr>
        </p:nvSpPr>
        <p:spPr>
          <a:xfrm>
            <a:off x="0" y="1767155"/>
            <a:ext cx="9144000" cy="2619910"/>
          </a:xfrm>
          <a:prstGeom prst="rect">
            <a:avLst/>
          </a:prstGeom>
          <a:noFill/>
          <a:ln>
            <a:noFill/>
          </a:ln>
        </p:spPr>
        <p:txBody>
          <a:bodyPr lIns="91425" tIns="45700" rIns="91425" bIns="45700" anchor="t" anchorCtr="0">
            <a:noAutofit/>
          </a:bodyPr>
          <a:lstStyle/>
          <a:p>
            <a:pPr marL="0" marR="0" lvl="0" indent="0" algn="ctr" rtl="0">
              <a:spcBef>
                <a:spcPts val="0"/>
              </a:spcBef>
              <a:buClr>
                <a:schemeClr val="lt1"/>
              </a:buClr>
              <a:buSzPct val="25000"/>
              <a:buFont typeface="Cambria"/>
              <a:buNone/>
            </a:pPr>
            <a:endParaRPr lang="en-US" sz="3400" dirty="0" smtClean="0">
              <a:solidFill>
                <a:schemeClr val="tx1">
                  <a:lumMod val="75000"/>
                  <a:lumOff val="25000"/>
                </a:schemeClr>
              </a:solidFill>
            </a:endParaRPr>
          </a:p>
          <a:p>
            <a:pPr marL="0" marR="0" lvl="0" indent="0" algn="ctr" rtl="0">
              <a:spcBef>
                <a:spcPts val="0"/>
              </a:spcBef>
              <a:buClr>
                <a:schemeClr val="lt1"/>
              </a:buClr>
              <a:buSzPct val="25000"/>
              <a:buFont typeface="Cambria"/>
              <a:buNone/>
            </a:pPr>
            <a:r>
              <a:rPr lang="en-US" dirty="0" smtClean="0">
                <a:solidFill>
                  <a:schemeClr val="tx1">
                    <a:lumMod val="75000"/>
                    <a:lumOff val="25000"/>
                  </a:schemeClr>
                </a:solidFill>
                <a:latin typeface="Arial"/>
                <a:cs typeface="Arial"/>
              </a:rPr>
              <a:t>CC Management Response to 2017-18 External Audit</a:t>
            </a:r>
            <a:endParaRPr sz="1600" u="sng" dirty="0" smtClean="0">
              <a:solidFill>
                <a:schemeClr val="tx1">
                  <a:lumMod val="75000"/>
                  <a:lumOff val="25000"/>
                </a:schemeClr>
              </a:solidFill>
              <a:latin typeface="Arial"/>
              <a:cs typeface="Arial"/>
            </a:endParaRPr>
          </a:p>
          <a:p>
            <a:pPr marL="0" marR="0" lvl="0" indent="0" algn="ctr" rtl="0">
              <a:spcBef>
                <a:spcPts val="0"/>
              </a:spcBef>
              <a:buClr>
                <a:schemeClr val="lt1"/>
              </a:buClr>
              <a:buSzPct val="25000"/>
              <a:buFont typeface="Cambria"/>
              <a:buNone/>
            </a:pPr>
            <a:r>
              <a:rPr lang="en-CA" sz="1600" dirty="0" smtClean="0">
                <a:solidFill>
                  <a:schemeClr val="tx1">
                    <a:lumMod val="75000"/>
                    <a:lumOff val="25000"/>
                  </a:schemeClr>
                </a:solidFill>
                <a:latin typeface="Arial"/>
                <a:cs typeface="Arial"/>
              </a:rPr>
              <a:t>Updated August 31, 2018</a:t>
            </a:r>
            <a:endParaRPr sz="1600" dirty="0" smtClean="0">
              <a:solidFill>
                <a:schemeClr val="tx1">
                  <a:lumMod val="75000"/>
                  <a:lumOff val="25000"/>
                </a:schemeClr>
              </a:solidFill>
              <a:latin typeface="Arial"/>
              <a:cs typeface="Arial"/>
            </a:endParaRPr>
          </a:p>
          <a:p>
            <a:pPr marL="0" marR="0" lvl="0" indent="0" algn="ctr" rtl="0">
              <a:spcBef>
                <a:spcPts val="0"/>
              </a:spcBef>
              <a:buClr>
                <a:schemeClr val="lt1"/>
              </a:buClr>
              <a:buSzPct val="25000"/>
              <a:buFont typeface="Cambria"/>
              <a:buNone/>
            </a:pPr>
            <a:r>
              <a:rPr lang="en-US" sz="1600" dirty="0" smtClean="0">
                <a:solidFill>
                  <a:schemeClr val="tx1">
                    <a:lumMod val="75000"/>
                    <a:lumOff val="25000"/>
                  </a:schemeClr>
                </a:solidFill>
                <a:latin typeface="Arial"/>
                <a:cs typeface="Arial"/>
              </a:rPr>
              <a:t>Presented by Bill </a:t>
            </a:r>
            <a:r>
              <a:rPr lang="en-US" sz="1600" dirty="0" err="1" smtClean="0">
                <a:solidFill>
                  <a:schemeClr val="tx1">
                    <a:lumMod val="75000"/>
                    <a:lumOff val="25000"/>
                  </a:schemeClr>
                </a:solidFill>
                <a:latin typeface="Arial"/>
                <a:cs typeface="Arial"/>
              </a:rPr>
              <a:t>Merklinger</a:t>
            </a:r>
            <a:r>
              <a:rPr lang="en-US" sz="1600" dirty="0" smtClean="0">
                <a:solidFill>
                  <a:schemeClr val="tx1">
                    <a:lumMod val="75000"/>
                    <a:lumOff val="25000"/>
                  </a:schemeClr>
                </a:solidFill>
                <a:latin typeface="Arial"/>
                <a:cs typeface="Arial"/>
              </a:rPr>
              <a:t> (EDCS)</a:t>
            </a:r>
          </a:p>
        </p:txBody>
      </p:sp>
    </p:spTree>
    <p:extLst>
      <p:ext uri="{BB962C8B-B14F-4D97-AF65-F5344CB8AC3E}">
        <p14:creationId xmlns:p14="http://schemas.microsoft.com/office/powerpoint/2010/main" val="328584167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p:nvPr/>
        </p:nvSpPr>
        <p:spPr>
          <a:xfrm>
            <a:off x="457200" y="981896"/>
            <a:ext cx="7810500" cy="3967585"/>
          </a:xfrm>
          <a:prstGeom prst="rect">
            <a:avLst/>
          </a:prstGeom>
          <a:noFill/>
          <a:ln>
            <a:noFill/>
          </a:ln>
        </p:spPr>
        <p:txBody>
          <a:bodyPr lIns="91425" tIns="45700" rIns="91425" bIns="45700" anchor="t" anchorCtr="0">
            <a:noAutofit/>
          </a:bodyPr>
          <a:lstStyle/>
          <a:p>
            <a:pPr marL="412750" lvl="0" indent="-285750" rtl="0">
              <a:spcBef>
                <a:spcPts val="600"/>
              </a:spcBef>
              <a:spcAft>
                <a:spcPts val="600"/>
              </a:spcAft>
              <a:buClr>
                <a:srgbClr val="444446"/>
              </a:buClr>
              <a:buSzPct val="100000"/>
              <a:buFont typeface="Wingdings" charset="2"/>
              <a:buChar char="Ø"/>
            </a:pPr>
            <a:r>
              <a:rPr lang="en-US" sz="1600" dirty="0" smtClean="0">
                <a:solidFill>
                  <a:srgbClr val="444446"/>
                </a:solidFill>
                <a:ea typeface="Cambria"/>
                <a:sym typeface="Cambria"/>
              </a:rPr>
              <a:t>$1,273K net surplus for 2017-18 fiscal year.  All </a:t>
            </a:r>
            <a:r>
              <a:rPr lang="en-US" sz="1600" dirty="0" err="1" smtClean="0">
                <a:solidFill>
                  <a:srgbClr val="444446"/>
                </a:solidFill>
                <a:ea typeface="Cambria"/>
                <a:sym typeface="Cambria"/>
              </a:rPr>
              <a:t>SoC</a:t>
            </a:r>
            <a:r>
              <a:rPr lang="en-US" sz="1600" dirty="0" smtClean="0">
                <a:solidFill>
                  <a:srgbClr val="444446"/>
                </a:solidFill>
                <a:ea typeface="Cambria"/>
                <a:sym typeface="Cambria"/>
              </a:rPr>
              <a:t> Events made money.  Clean Audit.  First time there is no “qualification to CCA financial statements” (previously qualified due to procedures for crowd sweeps).</a:t>
            </a:r>
          </a:p>
          <a:p>
            <a:pPr marL="412750" lvl="0" indent="-285750" rtl="0">
              <a:spcBef>
                <a:spcPts val="600"/>
              </a:spcBef>
              <a:spcAft>
                <a:spcPts val="600"/>
              </a:spcAft>
              <a:buClr>
                <a:srgbClr val="444446"/>
              </a:buClr>
              <a:buSzPct val="100000"/>
              <a:buFont typeface="Wingdings" charset="2"/>
              <a:buChar char="Ø"/>
            </a:pPr>
            <a:r>
              <a:rPr lang="en-US" sz="1600" dirty="0" smtClean="0">
                <a:solidFill>
                  <a:srgbClr val="444446"/>
                </a:solidFill>
                <a:ea typeface="Cambria"/>
                <a:sym typeface="Cambria"/>
              </a:rPr>
              <a:t>Collins Barrow Management Letter supports national implementation of Curling IO, per Sport Canada data requirements.  Sport Canada officials recently noted for Curling Canada that provinces are mandated to provide this information.</a:t>
            </a:r>
          </a:p>
          <a:p>
            <a:pPr marL="412750" lvl="0" indent="-285750" rtl="0">
              <a:spcBef>
                <a:spcPts val="600"/>
              </a:spcBef>
              <a:spcAft>
                <a:spcPts val="600"/>
              </a:spcAft>
              <a:buClr>
                <a:srgbClr val="444446"/>
              </a:buClr>
              <a:buSzPct val="100000"/>
              <a:buFont typeface="Wingdings" charset="2"/>
              <a:buChar char="Ø"/>
            </a:pPr>
            <a:r>
              <a:rPr lang="en-US" sz="1600" dirty="0" smtClean="0">
                <a:solidFill>
                  <a:srgbClr val="444446"/>
                </a:solidFill>
                <a:ea typeface="Cambria"/>
                <a:sym typeface="Cambria"/>
              </a:rPr>
              <a:t>Re $1,273K net surplus, Board of Governors approved $973K allocation to long term reserve plus $300K retained by management for 2018-19.  Board approved 2017-18 audited financial statements on August 30; next for approval at September 29 Annual Meeting.  Documents will be sent to MAs by September 7, with any MA questions to be sent to CC by September 17.</a:t>
            </a:r>
          </a:p>
          <a:p>
            <a:pPr marL="412750" indent="-285750">
              <a:spcBef>
                <a:spcPts val="600"/>
              </a:spcBef>
              <a:spcAft>
                <a:spcPts val="600"/>
              </a:spcAft>
              <a:buClr>
                <a:srgbClr val="444446"/>
              </a:buClr>
              <a:buSzPct val="100000"/>
              <a:buFont typeface="Wingdings" charset="2"/>
              <a:buChar char="Ø"/>
            </a:pPr>
            <a:r>
              <a:rPr lang="en-US" sz="1600" dirty="0">
                <a:solidFill>
                  <a:srgbClr val="444446"/>
                </a:solidFill>
                <a:ea typeface="Cambria"/>
                <a:sym typeface="Cambria"/>
              </a:rPr>
              <a:t>Strategic Priority is long term financial health (i.e., </a:t>
            </a:r>
            <a:r>
              <a:rPr lang="en-US" sz="1600" dirty="0" smtClean="0">
                <a:solidFill>
                  <a:srgbClr val="444446"/>
                </a:solidFill>
                <a:ea typeface="Cambria"/>
                <a:sym typeface="Cambria"/>
              </a:rPr>
              <a:t>grow </a:t>
            </a:r>
            <a:r>
              <a:rPr lang="en-US" sz="1600" dirty="0">
                <a:solidFill>
                  <a:srgbClr val="444446"/>
                </a:solidFill>
                <a:ea typeface="Cambria"/>
                <a:sym typeface="Cambria"/>
              </a:rPr>
              <a:t>our financial reserve from </a:t>
            </a:r>
            <a:r>
              <a:rPr lang="en-US" sz="1600" dirty="0" smtClean="0">
                <a:solidFill>
                  <a:srgbClr val="444446"/>
                </a:solidFill>
                <a:ea typeface="Cambria"/>
                <a:sym typeface="Cambria"/>
              </a:rPr>
              <a:t>$3.83M, including $973K above, to $5M </a:t>
            </a:r>
            <a:r>
              <a:rPr lang="en-US" sz="1600" dirty="0">
                <a:solidFill>
                  <a:srgbClr val="444446"/>
                </a:solidFill>
                <a:ea typeface="Cambria"/>
                <a:sym typeface="Cambria"/>
              </a:rPr>
              <a:t>by end of 2019-20 fiscal year)</a:t>
            </a:r>
            <a:r>
              <a:rPr lang="en-US" sz="1600" dirty="0" smtClean="0">
                <a:solidFill>
                  <a:srgbClr val="444446"/>
                </a:solidFill>
                <a:ea typeface="Cambria"/>
                <a:sym typeface="Cambria"/>
              </a:rPr>
              <a:t>.  This excludes 2019 Brandon Brier bid fee which is invested with RBC.</a:t>
            </a:r>
          </a:p>
          <a:p>
            <a:pPr marL="412750" lvl="0" indent="-285750" rtl="0">
              <a:spcBef>
                <a:spcPts val="600"/>
              </a:spcBef>
              <a:spcAft>
                <a:spcPts val="600"/>
              </a:spcAft>
              <a:buClr>
                <a:srgbClr val="444446"/>
              </a:buClr>
              <a:buSzPct val="100000"/>
              <a:buFont typeface="Wingdings" charset="2"/>
              <a:buChar char="Ø"/>
            </a:pPr>
            <a:endParaRPr lang="en-US" sz="1600" b="1" dirty="0">
              <a:solidFill>
                <a:srgbClr val="444446"/>
              </a:solidFill>
              <a:latin typeface="Cambria"/>
              <a:ea typeface="Cambria"/>
              <a:cs typeface="Cambria"/>
              <a:sym typeface="Cambria"/>
            </a:endParaRPr>
          </a:p>
          <a:p>
            <a:pPr marL="412750" lvl="0" indent="-285750" rtl="0">
              <a:spcBef>
                <a:spcPts val="600"/>
              </a:spcBef>
              <a:spcAft>
                <a:spcPts val="600"/>
              </a:spcAft>
              <a:buClr>
                <a:srgbClr val="444446"/>
              </a:buClr>
              <a:buSzPct val="100000"/>
              <a:buFont typeface="Wingdings" charset="2"/>
              <a:buChar char="Ø"/>
            </a:pPr>
            <a:endParaRPr lang="en-US" sz="1800" dirty="0">
              <a:solidFill>
                <a:srgbClr val="444446"/>
              </a:solidFill>
              <a:latin typeface="Cambria"/>
              <a:ea typeface="Cambria"/>
              <a:cs typeface="Cambria"/>
              <a:sym typeface="Cambria"/>
            </a:endParaRPr>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mbria"/>
                <a:ea typeface="Cambria"/>
                <a:cs typeface="Cambria"/>
                <a:sym typeface="Cambria"/>
              </a:rPr>
              <a:t>2</a:t>
            </a:fld>
            <a:endParaRPr lang="en-US" sz="1200" b="0" i="0" u="none" strike="noStrike" cap="none" dirty="0">
              <a:solidFill>
                <a:srgbClr val="888888"/>
              </a:solidFill>
              <a:latin typeface="Cambria"/>
              <a:ea typeface="Cambria"/>
              <a:cs typeface="Cambria"/>
              <a:sym typeface="Cambria"/>
            </a:endParaRPr>
          </a:p>
        </p:txBody>
      </p:sp>
      <p:sp>
        <p:nvSpPr>
          <p:cNvPr id="5" name="Title 1"/>
          <p:cNvSpPr>
            <a:spLocks noGrp="1"/>
          </p:cNvSpPr>
          <p:nvPr>
            <p:ph type="title"/>
          </p:nvPr>
        </p:nvSpPr>
        <p:spPr>
          <a:xfrm>
            <a:off x="457200" y="394788"/>
            <a:ext cx="7436337" cy="686749"/>
          </a:xfrm>
        </p:spPr>
        <p:txBody>
          <a:bodyPr/>
          <a:lstStyle/>
          <a:p>
            <a:r>
              <a:rPr lang="en-US" dirty="0" smtClean="0">
                <a:latin typeface="Arial"/>
                <a:cs typeface="Arial"/>
              </a:rPr>
              <a:t>CC Management Overview</a:t>
            </a:r>
            <a:endParaRPr lang="en-US" dirty="0">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Management Overview (continued)</a:t>
            </a:r>
            <a:endParaRPr lang="en-US" dirty="0">
              <a:latin typeface="Arial"/>
              <a:cs typeface="Arial"/>
            </a:endParaRPr>
          </a:p>
        </p:txBody>
      </p:sp>
      <p:sp>
        <p:nvSpPr>
          <p:cNvPr id="3" name="Text Placeholder 2"/>
          <p:cNvSpPr>
            <a:spLocks noGrp="1"/>
          </p:cNvSpPr>
          <p:nvPr>
            <p:ph type="body" idx="1"/>
          </p:nvPr>
        </p:nvSpPr>
        <p:spPr>
          <a:xfrm>
            <a:off x="448953" y="1139683"/>
            <a:ext cx="7436337" cy="3791727"/>
          </a:xfrm>
        </p:spPr>
        <p:txBody>
          <a:bodyPr/>
          <a:lstStyle/>
          <a:p>
            <a:pPr lvl="0">
              <a:buFont typeface="Wingdings" charset="2"/>
              <a:buChar char="Ø"/>
            </a:pPr>
            <a:r>
              <a:rPr lang="en-US" sz="1600" dirty="0" smtClean="0">
                <a:solidFill>
                  <a:srgbClr val="444446"/>
                </a:solidFill>
              </a:rPr>
              <a:t>$658K difference between 2017-18 forecast net profit of $1.931M and actual net profit of $1.273M is primarily lower ROTR ticket sales and Patch revenues.</a:t>
            </a:r>
          </a:p>
          <a:p>
            <a:pPr lvl="0">
              <a:buFont typeface="Wingdings" charset="2"/>
              <a:buChar char="Ø"/>
            </a:pPr>
            <a:r>
              <a:rPr lang="en-US" sz="1600" dirty="0" smtClean="0">
                <a:solidFill>
                  <a:srgbClr val="444446"/>
                </a:solidFill>
              </a:rPr>
              <a:t>$300K of $1.273M net profit will be retained by management in 2018-19 CEO Management Contingency Reserve, for example to fund $125K CAP.</a:t>
            </a:r>
            <a:endParaRPr lang="en-US" sz="1600" dirty="0">
              <a:solidFill>
                <a:srgbClr val="444446"/>
              </a:solidFill>
            </a:endParaRPr>
          </a:p>
          <a:p>
            <a:pPr lvl="0">
              <a:buFont typeface="Wingdings" charset="2"/>
              <a:buChar char="Ø"/>
            </a:pPr>
            <a:r>
              <a:rPr lang="en-US" sz="1600" dirty="0" smtClean="0">
                <a:solidFill>
                  <a:srgbClr val="444446"/>
                </a:solidFill>
              </a:rPr>
              <a:t>The </a:t>
            </a:r>
            <a:r>
              <a:rPr lang="en-US" sz="1600" dirty="0">
                <a:solidFill>
                  <a:srgbClr val="444446"/>
                </a:solidFill>
              </a:rPr>
              <a:t>external audit identified a few opportunities where CC management could strengthen internal controls and improve organizational practices, and we </a:t>
            </a:r>
            <a:r>
              <a:rPr lang="en-US" sz="1600" dirty="0" smtClean="0">
                <a:solidFill>
                  <a:srgbClr val="444446"/>
                </a:solidFill>
              </a:rPr>
              <a:t>have taken </a:t>
            </a:r>
            <a:r>
              <a:rPr lang="en-US" sz="1600" dirty="0">
                <a:solidFill>
                  <a:srgbClr val="444446"/>
                </a:solidFill>
              </a:rPr>
              <a:t>immediate </a:t>
            </a:r>
            <a:r>
              <a:rPr lang="en-US" sz="1600" dirty="0" smtClean="0">
                <a:solidFill>
                  <a:srgbClr val="444446"/>
                </a:solidFill>
              </a:rPr>
              <a:t>action.  For example, as recommended by our external auditors, beginning with the 2018-19 fiscal year, Curling Canada will limit prepaid expenses for future year Season of Champions events to deposits or pre-payments for work not yet completed (i.e., administration by event employees will be recorded as an expense in the year incurred)</a:t>
            </a:r>
            <a:r>
              <a:rPr lang="en-US" sz="1600" dirty="0" smtClean="0">
                <a:solidFill>
                  <a:srgbClr val="444446"/>
                </a:solidFill>
              </a:rPr>
              <a:t>.</a:t>
            </a:r>
          </a:p>
          <a:p>
            <a:pPr lvl="0">
              <a:buFont typeface="Wingdings" charset="2"/>
              <a:buChar char="Ø"/>
            </a:pPr>
            <a:r>
              <a:rPr lang="en-US" sz="1600" dirty="0" smtClean="0">
                <a:solidFill>
                  <a:srgbClr val="444446"/>
                </a:solidFill>
              </a:rPr>
              <a:t>Separate financial statements were prepared for the Roar of the Rings to fulfill  Ottawa Tourism reporting requirements to the Province of Ontario.</a:t>
            </a:r>
            <a:endParaRPr lang="en-US" sz="1600" dirty="0" smtClean="0">
              <a:solidFill>
                <a:srgbClr val="444446"/>
              </a:solidFill>
            </a:endParaRPr>
          </a:p>
          <a:p>
            <a:pPr lvl="0">
              <a:buFont typeface="Wingdings" charset="2"/>
              <a:buChar char="Ø"/>
            </a:pPr>
            <a:endParaRPr lang="en-US" sz="1600" dirty="0">
              <a:solidFill>
                <a:srgbClr val="444446"/>
              </a:solidFill>
            </a:endParaRPr>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mbria"/>
                <a:ea typeface="Cambria"/>
                <a:cs typeface="Cambria"/>
                <a:sym typeface="Cambria"/>
              </a:rPr>
              <a:t>3</a:t>
            </a:fld>
            <a:endParaRPr lang="en-US" sz="1200" b="0" i="0" u="none" strike="noStrike" cap="none" dirty="0">
              <a:solidFill>
                <a:srgbClr val="888888"/>
              </a:solidFill>
              <a:latin typeface="Cambria"/>
              <a:ea typeface="Cambria"/>
              <a:cs typeface="Cambria"/>
              <a:sym typeface="Cambria"/>
            </a:endParaRPr>
          </a:p>
        </p:txBody>
      </p:sp>
    </p:spTree>
    <p:extLst>
      <p:ext uri="{BB962C8B-B14F-4D97-AF65-F5344CB8AC3E}">
        <p14:creationId xmlns:p14="http://schemas.microsoft.com/office/powerpoint/2010/main" val="39459512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Next Steps</a:t>
            </a:r>
            <a:endParaRPr lang="en-US" dirty="0">
              <a:latin typeface="Arial"/>
              <a:cs typeface="Arial"/>
            </a:endParaRPr>
          </a:p>
        </p:txBody>
      </p:sp>
      <p:sp>
        <p:nvSpPr>
          <p:cNvPr id="3" name="Text Placeholder 2"/>
          <p:cNvSpPr>
            <a:spLocks noGrp="1"/>
          </p:cNvSpPr>
          <p:nvPr>
            <p:ph type="body" idx="1"/>
          </p:nvPr>
        </p:nvSpPr>
        <p:spPr>
          <a:xfrm>
            <a:off x="457200" y="1252038"/>
            <a:ext cx="7436337" cy="3643174"/>
          </a:xfrm>
        </p:spPr>
        <p:txBody>
          <a:bodyPr/>
          <a:lstStyle/>
          <a:p>
            <a:pPr>
              <a:buFont typeface="Wingdings" charset="2"/>
              <a:buChar char="Ø"/>
            </a:pPr>
            <a:r>
              <a:rPr lang="en-US" sz="1600" dirty="0" smtClean="0">
                <a:latin typeface="Arial"/>
                <a:cs typeface="Arial"/>
              </a:rPr>
              <a:t>September 29 Annual Meeting to approve 2017-18 audited financial statements and appointment of BDO as external auditors for 2018-19 and next two fiscal years with two one year extension options.</a:t>
            </a:r>
          </a:p>
          <a:p>
            <a:pPr>
              <a:buFont typeface="Wingdings" charset="2"/>
              <a:buChar char="Ø"/>
            </a:pPr>
            <a:r>
              <a:rPr lang="en-US" sz="1600" dirty="0" smtClean="0">
                <a:latin typeface="Arial"/>
                <a:cs typeface="Arial"/>
              </a:rPr>
              <a:t>October F&amp;A Committee will focus on Recap of 2018-19 Budget and Financial Risk Register.</a:t>
            </a:r>
          </a:p>
          <a:p>
            <a:pPr>
              <a:buFont typeface="Wingdings" charset="2"/>
              <a:buChar char="Ø"/>
            </a:pPr>
            <a:r>
              <a:rPr lang="en-US" sz="1600" dirty="0" smtClean="0">
                <a:latin typeface="Arial"/>
                <a:cs typeface="Arial"/>
              </a:rPr>
              <a:t>November F&amp;A Committee will focus on </a:t>
            </a:r>
            <a:r>
              <a:rPr lang="en-US" sz="1600" dirty="0" err="1" smtClean="0">
                <a:latin typeface="Arial"/>
                <a:cs typeface="Arial"/>
              </a:rPr>
              <a:t>SoC</a:t>
            </a:r>
            <a:r>
              <a:rPr lang="en-US" sz="1600" dirty="0" smtClean="0">
                <a:latin typeface="Arial"/>
                <a:cs typeface="Arial"/>
              </a:rPr>
              <a:t> Events (ticket sales, sponsorships).</a:t>
            </a:r>
          </a:p>
          <a:p>
            <a:pPr>
              <a:buFont typeface="Wingdings" charset="2"/>
              <a:buChar char="Ø"/>
            </a:pPr>
            <a:r>
              <a:rPr lang="en-US" sz="1600" dirty="0" smtClean="0">
                <a:latin typeface="Arial"/>
                <a:cs typeface="Arial"/>
              </a:rPr>
              <a:t>December F&amp;A Committee – Mid-Year Update on 2018-19 Budget.</a:t>
            </a:r>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rgbClr val="888888"/>
                </a:solidFill>
                <a:latin typeface="Cambria"/>
                <a:ea typeface="Cambria"/>
                <a:cs typeface="Cambria"/>
                <a:sym typeface="Cambria"/>
              </a:rPr>
              <a:t>4</a:t>
            </a:fld>
            <a:endParaRPr lang="en-US" sz="1200" b="0" i="0" u="none" strike="noStrike" cap="none">
              <a:solidFill>
                <a:srgbClr val="888888"/>
              </a:solidFill>
              <a:latin typeface="Cambria"/>
              <a:ea typeface="Cambria"/>
              <a:cs typeface="Cambria"/>
              <a:sym typeface="Cambria"/>
            </a:endParaRPr>
          </a:p>
        </p:txBody>
      </p:sp>
    </p:spTree>
    <p:extLst>
      <p:ext uri="{BB962C8B-B14F-4D97-AF65-F5344CB8AC3E}">
        <p14:creationId xmlns:p14="http://schemas.microsoft.com/office/powerpoint/2010/main" val="418336514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urling Canada - Tex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3785</TotalTime>
  <Words>492</Words>
  <Application>Microsoft Macintosh PowerPoint</Application>
  <PresentationFormat>On-screen Show (16:9)</PresentationFormat>
  <Paragraphs>23</Paragraphs>
  <Slides>4</Slides>
  <Notes>2</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Curling Canada - Text</vt:lpstr>
      <vt:lpstr> CC Management Response to 2017-18 External Audit Updated August 31, 2018 Presented by Bill Merklinger (EDCS)</vt:lpstr>
      <vt:lpstr>CC Management Overview</vt:lpstr>
      <vt:lpstr>Management Overview (continued)</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Presentation Subtitle  Date  Presenter’s Name Presenter’s Title</dc:title>
  <cp:lastModifiedBy>Karen Ryan</cp:lastModifiedBy>
  <cp:revision>234</cp:revision>
  <cp:lastPrinted>2018-09-05T13:31:52Z</cp:lastPrinted>
  <dcterms:modified xsi:type="dcterms:W3CDTF">2018-09-07T13:08:07Z</dcterms:modified>
</cp:coreProperties>
</file>