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7" r:id="rId4"/>
    <p:sldId id="273" r:id="rId5"/>
    <p:sldId id="258" r:id="rId6"/>
    <p:sldId id="275" r:id="rId7"/>
    <p:sldId id="266" r:id="rId8"/>
    <p:sldId id="279" r:id="rId9"/>
    <p:sldId id="271" r:id="rId10"/>
    <p:sldId id="272" r:id="rId11"/>
    <p:sldId id="261" r:id="rId12"/>
    <p:sldId id="262" r:id="rId13"/>
    <p:sldId id="277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D4F"/>
    <a:srgbClr val="ED1941"/>
    <a:srgbClr val="53565A"/>
    <a:srgbClr val="5B9BD5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2" autoAdjust="0"/>
    <p:restoredTop sz="94683"/>
  </p:normalViewPr>
  <p:slideViewPr>
    <p:cSldViewPr snapToGrid="0" showGuides="1">
      <p:cViewPr varScale="1">
        <p:scale>
          <a:sx n="61" d="100"/>
          <a:sy n="61" d="100"/>
        </p:scale>
        <p:origin x="216" y="920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CCDEB-B334-4CDE-896B-0FB8E02EA9C8}" type="datetimeFigureOut">
              <a:rPr lang="en-CA" smtClean="0"/>
              <a:t>2020-07-08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3B2E-1ED0-46F8-B607-B5379F9441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33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Ontario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3B2E-1ED0-46F8-B607-B5379F9441B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34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 This slide can be duplicated in</a:t>
            </a:r>
            <a:r>
              <a:rPr lang="en-CA" baseline="0" dirty="0"/>
              <a:t> the case that there are multiple investment requests.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3B2E-1ED0-46F8-B607-B5379F9441B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72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NOTE:  This slide can be duplicated in</a:t>
            </a:r>
            <a:r>
              <a:rPr lang="en-CA" baseline="0" dirty="0"/>
              <a:t> the case that there are multiple investment requests.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3B2E-1ED0-46F8-B607-B5379F9441B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55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7D1B-31D8-1B43-814B-779D84255B0F}" type="datetime1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40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34C0-4D07-264F-8584-72F37C5192A0}" type="datetime1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51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AB15-747E-2F4D-8B4A-429445B95D09}" type="datetime1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0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C23E-C74A-6D4D-A7D6-284288B822BA}" type="datetime1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54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FBAF-739D-F342-9A69-A9DAC0F38A88}" type="datetime1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33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54CA-F8B7-E746-9524-90D96BFBE978}" type="datetime1">
              <a:rPr lang="en-CA" smtClean="0"/>
              <a:t>2020-07-08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86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825-DD94-AF46-B89F-7960C5D1230A}" type="datetime1">
              <a:rPr lang="en-CA" smtClean="0"/>
              <a:t>2020-07-08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508-A547-EE41-BDB0-859FAA084AEC}" type="datetime1">
              <a:rPr lang="en-CA" smtClean="0"/>
              <a:t>2020-07-08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339E-A993-244B-87EC-E0F7669B657A}" type="datetime1">
              <a:rPr lang="en-CA" smtClean="0"/>
              <a:t>2020-07-08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1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3C91-4713-D240-B2D4-B6BF189A86B5}" type="datetime1">
              <a:rPr lang="en-CA" smtClean="0"/>
              <a:t>2020-07-08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50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2F7-F820-2941-BBF6-D3BB456E46B7}" type="datetime1">
              <a:rPr lang="en-CA" smtClean="0"/>
              <a:t>2020-07-08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5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12AE-7B5B-4E4E-B7EC-0EAB722F510F}" type="datetime1">
              <a:rPr lang="en-CA" smtClean="0"/>
              <a:t>2020-07-08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DD40-11E0-4BEB-9B87-719E10B28C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0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522" y="4506719"/>
            <a:ext cx="8668287" cy="821863"/>
          </a:xfrm>
        </p:spPr>
        <p:txBody>
          <a:bodyPr>
            <a:noAutofit/>
          </a:bodyPr>
          <a:lstStyle/>
          <a:p>
            <a:pPr algn="l"/>
            <a:r>
              <a:rPr lang="en-CA" sz="4200" b="1" dirty="0">
                <a:solidFill>
                  <a:schemeClr val="bg1"/>
                </a:solidFill>
              </a:rPr>
              <a:t>CURLING AND OUR COMMUNITY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522" y="5328582"/>
            <a:ext cx="9144000" cy="630194"/>
          </a:xfrm>
        </p:spPr>
        <p:txBody>
          <a:bodyPr>
            <a:normAutofit lnSpcReduction="10000"/>
          </a:bodyPr>
          <a:lstStyle/>
          <a:p>
            <a:pPr algn="l"/>
            <a:r>
              <a:rPr lang="en-CA" sz="4000" dirty="0">
                <a:solidFill>
                  <a:srgbClr val="ED1941"/>
                </a:solidFill>
              </a:rPr>
              <a:t>Insert Club Name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9" t="32973" r="40599" b="33456"/>
          <a:stretch/>
        </p:blipFill>
        <p:spPr>
          <a:xfrm>
            <a:off x="468058" y="4321923"/>
            <a:ext cx="1442164" cy="2013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9602C5-EB18-3644-B669-AC54BDE921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22825"/>
            <a:ext cx="10515600" cy="1000451"/>
          </a:xfrm>
        </p:spPr>
        <p:txBody>
          <a:bodyPr>
            <a:noAutofit/>
          </a:bodyPr>
          <a:lstStyle/>
          <a:p>
            <a:r>
              <a:rPr lang="en-CA" sz="6400" b="1" dirty="0">
                <a:solidFill>
                  <a:srgbClr val="ED1941"/>
                </a:solidFill>
              </a:rPr>
              <a:t>YOUTH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5" y="5823276"/>
            <a:ext cx="11258692" cy="604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rgbClr val="4C4D4F"/>
                </a:solidFill>
              </a:rPr>
              <a:t>Engaging the Next Generation of Curlers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438650"/>
          </a:xfrm>
          <a:prstGeom prst="rect">
            <a:avLst/>
          </a:prstGeom>
          <a:solidFill>
            <a:srgbClr val="4C4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62000" y="511165"/>
            <a:ext cx="10382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GRAYSCALE PICTURE OF YOUR PROGRAM HERE</a:t>
            </a:r>
          </a:p>
        </p:txBody>
      </p:sp>
    </p:spTree>
    <p:extLst>
      <p:ext uri="{BB962C8B-B14F-4D97-AF65-F5344CB8AC3E}">
        <p14:creationId xmlns:p14="http://schemas.microsoft.com/office/powerpoint/2010/main" val="34557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38" y="2214621"/>
            <a:ext cx="11436824" cy="1325563"/>
          </a:xfrm>
        </p:spPr>
        <p:txBody>
          <a:bodyPr>
            <a:noAutofit/>
          </a:bodyPr>
          <a:lstStyle/>
          <a:p>
            <a:pPr algn="ctr"/>
            <a:r>
              <a:rPr lang="en-CA" sz="6400" dirty="0">
                <a:solidFill>
                  <a:schemeClr val="bg1"/>
                </a:solidFill>
              </a:rPr>
              <a:t>INSERT CLUB NAME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9150" y="3401717"/>
            <a:ext cx="10515600" cy="719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8000" b="1" dirty="0">
                <a:solidFill>
                  <a:srgbClr val="ED1941"/>
                </a:solidFill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105878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12726"/>
            <a:ext cx="5257800" cy="1939925"/>
          </a:xfrm>
        </p:spPr>
        <p:txBody>
          <a:bodyPr>
            <a:normAutofit fontScale="90000"/>
          </a:bodyPr>
          <a:lstStyle/>
          <a:p>
            <a:r>
              <a:rPr lang="en-CA" sz="4800" dirty="0">
                <a:solidFill>
                  <a:srgbClr val="4C4D4F"/>
                </a:solidFill>
              </a:rPr>
              <a:t>OUR PLACE IN THE COMMUNITY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020886"/>
            <a:ext cx="4705350" cy="3771900"/>
          </a:xfrm>
        </p:spPr>
        <p:txBody>
          <a:bodyPr>
            <a:noAutofit/>
          </a:bodyPr>
          <a:lstStyle/>
          <a:p>
            <a:r>
              <a:rPr lang="en-CA" sz="1800" dirty="0">
                <a:solidFill>
                  <a:srgbClr val="4C4D4F"/>
                </a:solidFill>
              </a:rPr>
              <a:t>Insert facts here about your facility and its membership.</a:t>
            </a:r>
          </a:p>
          <a:p>
            <a:r>
              <a:rPr lang="en-CA" sz="1800" dirty="0">
                <a:solidFill>
                  <a:srgbClr val="4C4D4F"/>
                </a:solidFill>
              </a:rPr>
              <a:t>If you are able to highlight diversity of membership (age, gender, ethnicity, income group) this is encouraged.</a:t>
            </a:r>
          </a:p>
          <a:p>
            <a:r>
              <a:rPr lang="en-CA" sz="1800" dirty="0">
                <a:solidFill>
                  <a:srgbClr val="4C4D4F"/>
                </a:solidFill>
              </a:rPr>
              <a:t>Do you give back to the community?  Give examples here.</a:t>
            </a:r>
          </a:p>
          <a:p>
            <a:r>
              <a:rPr lang="en-CA" sz="1800" dirty="0">
                <a:solidFill>
                  <a:srgbClr val="4C4D4F"/>
                </a:solidFill>
              </a:rPr>
              <a:t>Do you have a heartwarming anecdote?  Include it but keep the emphasis on the facts.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2650" y="0"/>
            <a:ext cx="6229350" cy="6858000"/>
          </a:xfrm>
          <a:prstGeom prst="rect">
            <a:avLst/>
          </a:prstGeom>
          <a:solidFill>
            <a:srgbClr val="4C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4C4D4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3706" y="312726"/>
            <a:ext cx="5613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GRAYSCALE PICTURE OF YOUR FACILITY HERE</a:t>
            </a:r>
          </a:p>
        </p:txBody>
      </p:sp>
    </p:spTree>
    <p:extLst>
      <p:ext uri="{BB962C8B-B14F-4D97-AF65-F5344CB8AC3E}">
        <p14:creationId xmlns:p14="http://schemas.microsoft.com/office/powerpoint/2010/main" val="297064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150" y="2095500"/>
            <a:ext cx="11296650" cy="4381500"/>
          </a:xfrm>
          <a:prstGeom prst="rect">
            <a:avLst/>
          </a:prstGeom>
          <a:solidFill>
            <a:schemeClr val="bg1"/>
          </a:solidFill>
          <a:ln w="5715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377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CA" sz="5800" dirty="0">
                <a:solidFill>
                  <a:schemeClr val="bg1"/>
                </a:solidFill>
              </a:rPr>
              <a:t>INFRASTRUCTURE INVESTMENT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565" y="2262048"/>
            <a:ext cx="3446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4890" y="2254974"/>
            <a:ext cx="3898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Help…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50" y="2095500"/>
            <a:ext cx="11296650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>
            <a:stCxn id="8" idx="0"/>
            <a:endCxn id="7" idx="2"/>
          </p:cNvCxnSpPr>
          <p:nvPr/>
        </p:nvCxnSpPr>
        <p:spPr>
          <a:xfrm>
            <a:off x="6086475" y="2095500"/>
            <a:ext cx="0" cy="4381500"/>
          </a:xfrm>
          <a:prstGeom prst="line">
            <a:avLst/>
          </a:prstGeom>
          <a:ln w="76200">
            <a:solidFill>
              <a:srgbClr val="4C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0087" y="3434667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your investment project or need here. Be concise and clear.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6475" y="3445639"/>
            <a:ext cx="511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how the project/funding will benefit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344264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D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09008" y="444679"/>
            <a:ext cx="10676164" cy="5932810"/>
          </a:xfrm>
          <a:prstGeom prst="rect">
            <a:avLst/>
          </a:prstGeom>
          <a:solidFill>
            <a:schemeClr val="bg1"/>
          </a:solidFill>
          <a:ln w="5715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9" y="302852"/>
            <a:ext cx="1088572" cy="6333945"/>
          </a:xfrm>
        </p:spPr>
        <p:txBody>
          <a:bodyPr vert="vert270">
            <a:noAutofit/>
          </a:bodyPr>
          <a:lstStyle/>
          <a:p>
            <a:pPr algn="ctr"/>
            <a:r>
              <a:rPr lang="en-CA" sz="4800" b="1" spc="300" dirty="0">
                <a:solidFill>
                  <a:schemeClr val="bg1"/>
                </a:solidFill>
              </a:rPr>
              <a:t>BUSINESS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2208" y="702423"/>
            <a:ext cx="298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208" y="4206217"/>
            <a:ext cx="32155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532" y="478437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4910323" y="492627"/>
            <a:ext cx="0" cy="5899052"/>
          </a:xfrm>
          <a:prstGeom prst="line">
            <a:avLst/>
          </a:prstGeom>
          <a:ln w="76200">
            <a:solidFill>
              <a:srgbClr val="4C4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12894" y="702423"/>
            <a:ext cx="650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your institutions issue or opportunity here and explain how it is impacting the business.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8532" y="1659536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318532" y="2840636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309007" y="4020720"/>
            <a:ext cx="10685689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492207" y="3025117"/>
            <a:ext cx="3043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92207" y="5418616"/>
            <a:ext cx="321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Impact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18532" y="5196389"/>
            <a:ext cx="10676164" cy="1181100"/>
          </a:xfrm>
          <a:prstGeom prst="rect">
            <a:avLst/>
          </a:prstGeom>
          <a:noFill/>
          <a:ln w="76200">
            <a:solidFill>
              <a:srgbClr val="4C4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492208" y="1868589"/>
            <a:ext cx="32155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0895" y="1877076"/>
            <a:ext cx="6470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your proposed solution.  Provide details and explain any alternatives considered.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4543" y="3088210"/>
            <a:ext cx="646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your projected costs, cost assumptions and benchmarks.  List any other sources of funding.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0236" y="4252404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benefit from this investment?  Be specific about the community/individuals it will impact.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23882" y="5435711"/>
            <a:ext cx="629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direct and indirect benefits of the project overall? Are there quantifiable benefits?</a:t>
            </a:r>
          </a:p>
        </p:txBody>
      </p:sp>
    </p:spTree>
    <p:extLst>
      <p:ext uri="{BB962C8B-B14F-4D97-AF65-F5344CB8AC3E}">
        <p14:creationId xmlns:p14="http://schemas.microsoft.com/office/powerpoint/2010/main" val="32661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22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8000" b="1" dirty="0">
                <a:solidFill>
                  <a:schemeClr val="bg1"/>
                </a:solidFill>
              </a:rPr>
              <a:t>CURLING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405" y="3545869"/>
            <a:ext cx="8161077" cy="766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5500" b="1" dirty="0">
                <a:solidFill>
                  <a:srgbClr val="ED1941"/>
                </a:solidFill>
                <a:latin typeface="+mj-lt"/>
              </a:rPr>
              <a:t>An </a:t>
            </a:r>
            <a:r>
              <a:rPr lang="en-CA" sz="5500" b="1" dirty="0">
                <a:solidFill>
                  <a:srgbClr val="ED194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28223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74675"/>
            <a:ext cx="5302341" cy="1325563"/>
          </a:xfrm>
        </p:spPr>
        <p:txBody>
          <a:bodyPr>
            <a:normAutofit fontScale="90000"/>
          </a:bodyPr>
          <a:lstStyle/>
          <a:p>
            <a:r>
              <a:rPr lang="en-CA" sz="5400" dirty="0">
                <a:solidFill>
                  <a:srgbClr val="4C4D4F"/>
                </a:solidFill>
              </a:rPr>
              <a:t>A CANADIAN PASTIME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97361"/>
            <a:ext cx="5302341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Since arriving on our shores in 1759, curling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has connected Canadians and united diverse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communities on the rink. Although the sport has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changed over the centuries, the qualities which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capture our imagination persist; the tradition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of fraternity, the spirit of sportsmanship, and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the drive for excellence.</a:t>
            </a:r>
          </a:p>
          <a:p>
            <a:pPr marL="0" indent="0">
              <a:buNone/>
            </a:pPr>
            <a:endParaRPr lang="en-CA" dirty="0">
              <a:solidFill>
                <a:srgbClr val="4C4D4F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Today, Canada is the world leader in the sport.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From thriving grassroots play to the international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athletic stage, 90% of all curlers hail from Canada.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Curling is a definitive national pastime, with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traditions and values that mirror our distinctly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Canadian outlook. We are fierce but friendly</a:t>
            </a:r>
          </a:p>
          <a:p>
            <a:pPr marL="0" indent="0">
              <a:buNone/>
            </a:pPr>
            <a:r>
              <a:rPr lang="en-CA" dirty="0">
                <a:solidFill>
                  <a:srgbClr val="4C4D4F"/>
                </a:solidFill>
              </a:rPr>
              <a:t>competitors. We are proud but humble.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41" y="0"/>
            <a:ext cx="61657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1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40" y="1487609"/>
            <a:ext cx="10515600" cy="4091782"/>
          </a:xfrm>
        </p:spPr>
        <p:txBody>
          <a:bodyPr>
            <a:noAutofit/>
          </a:bodyPr>
          <a:lstStyle/>
          <a:p>
            <a:pPr algn="ctr"/>
            <a:r>
              <a:rPr lang="en-CA" sz="6400" dirty="0">
                <a:solidFill>
                  <a:schemeClr val="bg1"/>
                </a:solidFill>
              </a:rPr>
              <a:t>NO OTHER SPORT IN </a:t>
            </a:r>
            <a:r>
              <a:rPr lang="en-CA" sz="6400" dirty="0">
                <a:solidFill>
                  <a:srgbClr val="FF0000"/>
                </a:solidFill>
              </a:rPr>
              <a:t>CANADIAN HISTORY </a:t>
            </a:r>
            <a:br>
              <a:rPr lang="en-CA" sz="6400" dirty="0">
                <a:solidFill>
                  <a:srgbClr val="ED1941"/>
                </a:solidFill>
              </a:rPr>
            </a:br>
            <a:r>
              <a:rPr lang="en-CA" sz="6400" dirty="0">
                <a:solidFill>
                  <a:schemeClr val="bg1"/>
                </a:solidFill>
              </a:rPr>
              <a:t>HAS WON A MEDAL AT </a:t>
            </a:r>
            <a:r>
              <a:rPr lang="en-CA" sz="6400" dirty="0">
                <a:solidFill>
                  <a:srgbClr val="FF0000"/>
                </a:solidFill>
              </a:rPr>
              <a:t>EVERY</a:t>
            </a:r>
            <a:r>
              <a:rPr lang="en-CA" sz="6400" dirty="0">
                <a:solidFill>
                  <a:schemeClr val="bg1"/>
                </a:solidFill>
              </a:rPr>
              <a:t> OLYMPIC GAMES</a:t>
            </a:r>
          </a:p>
        </p:txBody>
      </p:sp>
    </p:spTree>
    <p:extLst>
      <p:ext uri="{BB962C8B-B14F-4D97-AF65-F5344CB8AC3E}">
        <p14:creationId xmlns:p14="http://schemas.microsoft.com/office/powerpoint/2010/main" val="208379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650" y="1355019"/>
            <a:ext cx="5429250" cy="1292649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CA" b="1" dirty="0">
                <a:solidFill>
                  <a:srgbClr val="4C4D4F"/>
                </a:solidFill>
              </a:rPr>
              <a:t>CURLING CLUBS ARE COMMUNITY HUBS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4650" y="2733674"/>
            <a:ext cx="4895850" cy="34487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rgbClr val="4C4D4F"/>
                </a:solidFill>
              </a:rPr>
              <a:t>Curling Clubs are: </a:t>
            </a:r>
          </a:p>
          <a:p>
            <a:pPr>
              <a:spcBef>
                <a:spcPts val="600"/>
              </a:spcBef>
            </a:pPr>
            <a:r>
              <a:rPr lang="en-CA" sz="1800" dirty="0">
                <a:solidFill>
                  <a:srgbClr val="4C4D4F"/>
                </a:solidFill>
              </a:rPr>
              <a:t>Inclusive</a:t>
            </a:r>
          </a:p>
          <a:p>
            <a:pPr>
              <a:spcBef>
                <a:spcPts val="600"/>
              </a:spcBef>
            </a:pPr>
            <a:r>
              <a:rPr lang="en-CA" sz="1800" dirty="0">
                <a:solidFill>
                  <a:srgbClr val="4C4D4F"/>
                </a:solidFill>
              </a:rPr>
              <a:t>Volunteer Driven</a:t>
            </a:r>
          </a:p>
          <a:p>
            <a:pPr>
              <a:spcBef>
                <a:spcPts val="600"/>
              </a:spcBef>
            </a:pPr>
            <a:r>
              <a:rPr lang="en-CA" sz="1800" dirty="0">
                <a:solidFill>
                  <a:srgbClr val="4C4D4F"/>
                </a:solidFill>
              </a:rPr>
              <a:t>Accessible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CA" sz="1800" dirty="0">
                <a:solidFill>
                  <a:srgbClr val="4C4D4F"/>
                </a:solidFill>
              </a:rPr>
              <a:t>Gathering Places</a:t>
            </a:r>
          </a:p>
          <a:p>
            <a:pPr marL="0" indent="0">
              <a:buNone/>
            </a:pPr>
            <a:r>
              <a:rPr lang="en-CA" sz="1800" dirty="0">
                <a:solidFill>
                  <a:srgbClr val="4C4D4F"/>
                </a:solidFill>
              </a:rPr>
              <a:t>Curling rinks are vital to some small communities, providing a venue for people of all ages to gather and engage in sport.  The curling community is a diverse group of people of widely varying ages, backgrounds and socioeconomic circumstances.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6" r="3333"/>
          <a:stretch/>
        </p:blipFill>
        <p:spPr>
          <a:xfrm>
            <a:off x="0" y="0"/>
            <a:ext cx="621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050" y="576430"/>
            <a:ext cx="10515600" cy="1325563"/>
          </a:xfrm>
        </p:spPr>
        <p:txBody>
          <a:bodyPr>
            <a:noAutofit/>
          </a:bodyPr>
          <a:lstStyle/>
          <a:p>
            <a:r>
              <a:rPr lang="en-CA" sz="6400" dirty="0">
                <a:solidFill>
                  <a:schemeClr val="bg1"/>
                </a:solidFill>
              </a:rPr>
              <a:t>THE ECONOMIC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250" y="3864027"/>
            <a:ext cx="3943374" cy="1649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6000" dirty="0">
                <a:solidFill>
                  <a:srgbClr val="ED1941"/>
                </a:solidFill>
              </a:rPr>
              <a:t>$584 MILLION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23880" y="3326286"/>
            <a:ext cx="5086350" cy="1095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85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433" y="5454717"/>
            <a:ext cx="3867150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Activity </a:t>
            </a:r>
          </a:p>
          <a:p>
            <a:r>
              <a:rPr lang="en-CA" sz="24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Canada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915" y="4440838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Supported by Curling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40" y="3425864"/>
            <a:ext cx="1009314" cy="100931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91619" y="5138730"/>
            <a:ext cx="5086350" cy="79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8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$186 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6708" y="5954123"/>
            <a:ext cx="496352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Wages and Salaries Supported by Curling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68597" y="1854126"/>
            <a:ext cx="4530811" cy="88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80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120" y="2831243"/>
            <a:ext cx="459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 at Curling Canada Events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93" y="1912800"/>
            <a:ext cx="1009314" cy="1009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40" y="5189917"/>
            <a:ext cx="1009314" cy="1009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0" y="1912800"/>
            <a:ext cx="1693058" cy="16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1665028"/>
            <a:ext cx="10515600" cy="150125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CA" sz="3600" dirty="0">
                <a:solidFill>
                  <a:schemeClr val="bg1"/>
                </a:solidFill>
              </a:rPr>
              <a:t>INSERT PROVINCE/TERRITORY HERE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5502" y="3007062"/>
            <a:ext cx="10515600" cy="800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dirty="0">
                <a:solidFill>
                  <a:srgbClr val="ED1941"/>
                </a:solidFill>
              </a:rPr>
              <a:t>Curling In OUR Province</a:t>
            </a:r>
          </a:p>
        </p:txBody>
      </p:sp>
    </p:spTree>
    <p:extLst>
      <p:ext uri="{BB962C8B-B14F-4D97-AF65-F5344CB8AC3E}">
        <p14:creationId xmlns:p14="http://schemas.microsoft.com/office/powerpoint/2010/main" val="240299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8" y="3479309"/>
            <a:ext cx="1012468" cy="1012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8" y="1944254"/>
            <a:ext cx="1009314" cy="1009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70" y="542742"/>
            <a:ext cx="10515600" cy="1325563"/>
          </a:xfrm>
        </p:spPr>
        <p:txBody>
          <a:bodyPr>
            <a:noAutofit/>
          </a:bodyPr>
          <a:lstStyle/>
          <a:p>
            <a:r>
              <a:rPr lang="en-CA" sz="8000" dirty="0">
                <a:solidFill>
                  <a:schemeClr val="bg1"/>
                </a:solidFill>
              </a:rPr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24" y="4186260"/>
            <a:ext cx="3943374" cy="1027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8000" dirty="0">
                <a:solidFill>
                  <a:srgbClr val="ED1941"/>
                </a:solidFill>
              </a:rPr>
              <a:t>XX,XXX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6040" y="3366662"/>
            <a:ext cx="4863738" cy="791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72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535" y="5248353"/>
            <a:ext cx="460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Registered Participants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7009" y="4227204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Curling Sheets In the Province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75" y="1944254"/>
            <a:ext cx="2050458" cy="2050458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97009" y="4992800"/>
            <a:ext cx="5086350" cy="77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60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$10,376,949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7755" y="5794472"/>
            <a:ext cx="496560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Wages and Salaries Supported by Clubs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86984" y="1818722"/>
            <a:ext cx="4530811" cy="823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72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7009" y="2686135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Curling Clubs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8" y="5017172"/>
            <a:ext cx="1009314" cy="10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4803775"/>
            <a:ext cx="10515600" cy="1325563"/>
          </a:xfrm>
        </p:spPr>
        <p:txBody>
          <a:bodyPr>
            <a:noAutofit/>
          </a:bodyPr>
          <a:lstStyle/>
          <a:p>
            <a:r>
              <a:rPr lang="en-CA" sz="6400" b="1" dirty="0">
                <a:solidFill>
                  <a:srgbClr val="ED1941"/>
                </a:solidFill>
              </a:rPr>
              <a:t>SPORTS TOURISM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4438650"/>
          </a:xfrm>
          <a:prstGeom prst="rect">
            <a:avLst/>
          </a:prstGeom>
          <a:solidFill>
            <a:srgbClr val="4C4D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723899" y="511165"/>
            <a:ext cx="10098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ED19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GRAYSCALE PICTURE OF YOUR EVENT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D48F09-11A9-9F4C-9AD8-A878336FAAD7}"/>
              </a:ext>
            </a:extLst>
          </p:cNvPr>
          <p:cNvSpPr txBox="1">
            <a:spLocks/>
          </p:cNvSpPr>
          <p:nvPr/>
        </p:nvSpPr>
        <p:spPr>
          <a:xfrm>
            <a:off x="601066" y="5867528"/>
            <a:ext cx="9143432" cy="5469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6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Sporting Events in the Province</a:t>
            </a:r>
          </a:p>
        </p:txBody>
      </p:sp>
    </p:spTree>
    <p:extLst>
      <p:ext uri="{BB962C8B-B14F-4D97-AF65-F5344CB8AC3E}">
        <p14:creationId xmlns:p14="http://schemas.microsoft.com/office/powerpoint/2010/main" val="337490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Knockout HTF49-Liteweight"/>
        <a:ea typeface=""/>
        <a:cs typeface=""/>
      </a:majorFont>
      <a:minorFont>
        <a:latin typeface="FF Meta Serif P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547</Words>
  <Application>Microsoft Macintosh PowerPoint</Application>
  <PresentationFormat>Widescreen</PresentationFormat>
  <Paragraphs>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FF Meta Serif Pro Book</vt:lpstr>
      <vt:lpstr>Knockout HTF49-Liteweight</vt:lpstr>
      <vt:lpstr>Calibri</vt:lpstr>
      <vt:lpstr>Office Theme</vt:lpstr>
      <vt:lpstr>CURLING AND OUR COMMUNITY </vt:lpstr>
      <vt:lpstr>CURLING IN CANADA</vt:lpstr>
      <vt:lpstr>A CANADIAN PASTIME</vt:lpstr>
      <vt:lpstr>NO OTHER SPORT IN CANADIAN HISTORY  HAS WON A MEDAL AT EVERY OLYMPIC GAMES</vt:lpstr>
      <vt:lpstr>CURLING CLUBS ARE COMMUNITY HUBS </vt:lpstr>
      <vt:lpstr>THE ECONOMIC IMPACT</vt:lpstr>
      <vt:lpstr>INSERT PROVINCE/TERRITORY HERE</vt:lpstr>
      <vt:lpstr>BY THE NUMBERS</vt:lpstr>
      <vt:lpstr>SPORTS TOURISM</vt:lpstr>
      <vt:lpstr>YOUTH PROGRAMS</vt:lpstr>
      <vt:lpstr>INSERT CLUB NAME HERE</vt:lpstr>
      <vt:lpstr>OUR PLACE IN THE COMMUNITY </vt:lpstr>
      <vt:lpstr>INFRASTRUCTURE INVESTMENT </vt:lpstr>
      <vt:lpstr>BUSINESS CASE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Curling and Community in Canada</dc:title>
  <dc:creator>Sierra Fullerton</dc:creator>
  <cp:lastModifiedBy>Glenn van Gulik</cp:lastModifiedBy>
  <cp:revision>60</cp:revision>
  <cp:lastPrinted>2020-07-08T19:30:40Z</cp:lastPrinted>
  <dcterms:created xsi:type="dcterms:W3CDTF">2017-06-28T16:01:28Z</dcterms:created>
  <dcterms:modified xsi:type="dcterms:W3CDTF">2020-07-08T19:33:09Z</dcterms:modified>
</cp:coreProperties>
</file>