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9" r:id="rId2"/>
    <p:sldId id="257" r:id="rId3"/>
    <p:sldId id="260" r:id="rId4"/>
    <p:sldId id="263" r:id="rId5"/>
    <p:sldId id="394" r:id="rId6"/>
    <p:sldId id="395" r:id="rId7"/>
    <p:sldId id="367" r:id="rId8"/>
    <p:sldId id="377" r:id="rId9"/>
    <p:sldId id="368" r:id="rId10"/>
    <p:sldId id="369" r:id="rId11"/>
    <p:sldId id="370" r:id="rId12"/>
    <p:sldId id="371" r:id="rId13"/>
    <p:sldId id="372" r:id="rId14"/>
    <p:sldId id="386" r:id="rId15"/>
    <p:sldId id="378" r:id="rId16"/>
    <p:sldId id="388" r:id="rId17"/>
    <p:sldId id="387" r:id="rId18"/>
    <p:sldId id="389" r:id="rId19"/>
    <p:sldId id="390" r:id="rId20"/>
    <p:sldId id="299" r:id="rId21"/>
    <p:sldId id="396" r:id="rId22"/>
    <p:sldId id="397" r:id="rId23"/>
    <p:sldId id="392" r:id="rId24"/>
    <p:sldId id="393" r:id="rId25"/>
    <p:sldId id="264" r:id="rId26"/>
    <p:sldId id="266"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230F"/>
    <a:srgbClr val="5A3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151529-7038-4647-ADDB-BBE1A2B29B9C}" v="10" dt="2021-07-27T22:41:55.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106" d="100"/>
          <a:sy n="106" d="100"/>
        </p:scale>
        <p:origin x="70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712EC-5222-4D06-B0C8-6092DD695053}" type="datetimeFigureOut">
              <a:rPr lang="en-CA" smtClean="0"/>
              <a:t>2021-07-27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5587D-B8AE-4344-A532-32823D4CCF76}" type="slidenum">
              <a:rPr lang="en-CA" smtClean="0"/>
              <a:t>‹#›</a:t>
            </a:fld>
            <a:endParaRPr lang="en-CA"/>
          </a:p>
        </p:txBody>
      </p:sp>
    </p:spTree>
    <p:extLst>
      <p:ext uri="{BB962C8B-B14F-4D97-AF65-F5344CB8AC3E}">
        <p14:creationId xmlns:p14="http://schemas.microsoft.com/office/powerpoint/2010/main" val="1028281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DE217E5-ECE0-4C29-816B-F479CF525DE9}" type="slidenum">
              <a:rPr lang="en-US" altLang="en-US">
                <a:latin typeface="Times New Roman" panose="02020603050405020304" pitchFamily="18" charset="0"/>
              </a:rPr>
              <a:pPr eaLnBrk="1" hangingPunct="1">
                <a:spcBef>
                  <a:spcPct val="0"/>
                </a:spcBef>
              </a:pPr>
              <a:t>7</a:t>
            </a:fld>
            <a:endParaRPr lang="en-US" altLang="en-US">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bwMode="auto">
          <a:xfrm>
            <a:off x="330200" y="696913"/>
            <a:ext cx="6197600" cy="3487737"/>
          </a:xfrm>
          <a:solidFill>
            <a:srgbClr val="FFFFFF"/>
          </a:solidFill>
          <a:ln>
            <a:solidFill>
              <a:srgbClr val="000000"/>
            </a:solidFill>
            <a:miter lim="800000"/>
            <a:headEnd/>
            <a:tailEnd/>
          </a:ln>
        </p:spPr>
      </p:sp>
      <p:sp>
        <p:nvSpPr>
          <p:cNvPr id="532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07292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6B2B2ED-5579-4527-8A42-4E635616A197}" type="slidenum">
              <a:rPr lang="en-US" altLang="en-US">
                <a:latin typeface="Times New Roman" panose="02020603050405020304" pitchFamily="18" charset="0"/>
              </a:rPr>
              <a:pPr eaLnBrk="1" hangingPunct="1">
                <a:spcBef>
                  <a:spcPct val="0"/>
                </a:spcBef>
              </a:pPr>
              <a:t>9</a:t>
            </a:fld>
            <a:endParaRPr lang="en-US" altLang="en-US">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bwMode="auto">
          <a:xfrm>
            <a:off x="330200" y="696913"/>
            <a:ext cx="6197600" cy="3487737"/>
          </a:xfrm>
          <a:solidFill>
            <a:srgbClr val="FFFFFF"/>
          </a:solidFill>
          <a:ln>
            <a:solidFill>
              <a:srgbClr val="000000"/>
            </a:solidFill>
            <a:miter lim="800000"/>
            <a:headEnd/>
            <a:tailEnd/>
          </a:ln>
        </p:spPr>
      </p:sp>
      <p:sp>
        <p:nvSpPr>
          <p:cNvPr id="5427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391951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CD08A16-F6E2-495E-BFE3-CF4B89AEFA2D}" type="slidenum">
              <a:rPr lang="en-US" altLang="en-US">
                <a:latin typeface="Times New Roman" panose="02020603050405020304" pitchFamily="18" charset="0"/>
              </a:rPr>
              <a:pPr eaLnBrk="1" hangingPunct="1">
                <a:spcBef>
                  <a:spcPct val="0"/>
                </a:spcBef>
              </a:pPr>
              <a:t>10</a:t>
            </a:fld>
            <a:endParaRPr lang="en-US" altLang="en-US">
              <a:latin typeface="Times New Roman" panose="02020603050405020304" pitchFamily="18" charset="0"/>
            </a:endParaRPr>
          </a:p>
        </p:txBody>
      </p:sp>
      <p:sp>
        <p:nvSpPr>
          <p:cNvPr id="55299" name="Rectangle 2"/>
          <p:cNvSpPr>
            <a:spLocks noGrp="1" noRot="1" noChangeAspect="1" noChangeArrowheads="1" noTextEdit="1"/>
          </p:cNvSpPr>
          <p:nvPr>
            <p:ph type="sldImg"/>
          </p:nvPr>
        </p:nvSpPr>
        <p:spPr bwMode="auto">
          <a:xfrm>
            <a:off x="330200" y="696913"/>
            <a:ext cx="6197600" cy="3487737"/>
          </a:xfrm>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753670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FC8A800-4D7C-4917-AD20-D6B294ED0494}" type="slidenum">
              <a:rPr lang="en-US" altLang="en-US">
                <a:latin typeface="Times New Roman" panose="02020603050405020304" pitchFamily="18" charset="0"/>
              </a:rPr>
              <a:pPr eaLnBrk="1" hangingPunct="1">
                <a:spcBef>
                  <a:spcPct val="0"/>
                </a:spcBef>
              </a:pPr>
              <a:t>11</a:t>
            </a:fld>
            <a:endParaRPr lang="en-US" altLang="en-US">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bwMode="auto">
          <a:xfrm>
            <a:off x="330200" y="696913"/>
            <a:ext cx="6197600" cy="3487737"/>
          </a:xfrm>
          <a:solidFill>
            <a:srgbClr val="FFFFFF"/>
          </a:solidFill>
          <a:ln>
            <a:solidFill>
              <a:srgbClr val="000000"/>
            </a:solidFill>
            <a:miter lim="800000"/>
            <a:headEnd/>
            <a:tailEnd/>
          </a:ln>
        </p:spPr>
      </p:sp>
      <p:sp>
        <p:nvSpPr>
          <p:cNvPr id="563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3697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F2AE240-4E19-41E7-89A1-323A3C064DE0}" type="slidenum">
              <a:rPr lang="en-US" altLang="en-US">
                <a:latin typeface="Times New Roman" panose="02020603050405020304" pitchFamily="18" charset="0"/>
              </a:rPr>
              <a:pPr eaLnBrk="1" hangingPunct="1">
                <a:spcBef>
                  <a:spcPct val="0"/>
                </a:spcBef>
              </a:pPr>
              <a:t>12</a:t>
            </a:fld>
            <a:endParaRPr lang="en-US" altLang="en-US">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bwMode="auto">
          <a:xfrm>
            <a:off x="330200" y="696913"/>
            <a:ext cx="6197600" cy="3487737"/>
          </a:xfrm>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59833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DE217E5-ECE0-4C29-816B-F479CF525DE9}" type="slidenum">
              <a:rPr lang="en-US" altLang="en-US">
                <a:latin typeface="Times New Roman" panose="02020603050405020304" pitchFamily="18" charset="0"/>
              </a:rPr>
              <a:pPr eaLnBrk="1" hangingPunct="1">
                <a:spcBef>
                  <a:spcPct val="0"/>
                </a:spcBef>
              </a:pPr>
              <a:t>19</a:t>
            </a:fld>
            <a:endParaRPr lang="en-US" altLang="en-US">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bwMode="auto">
          <a:xfrm>
            <a:off x="330200" y="696913"/>
            <a:ext cx="6197600" cy="3487737"/>
          </a:xfrm>
          <a:solidFill>
            <a:srgbClr val="FFFFFF"/>
          </a:solidFill>
          <a:ln>
            <a:solidFill>
              <a:srgbClr val="000000"/>
            </a:solidFill>
            <a:miter lim="800000"/>
            <a:headEnd/>
            <a:tailEnd/>
          </a:ln>
        </p:spPr>
      </p:sp>
      <p:sp>
        <p:nvSpPr>
          <p:cNvPr id="532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632180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75F536C-0F5A-4469-98E3-188DB3ACAC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0081ED66-34C2-4BB5-9895-3089B4A24C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40732E72-82A3-467D-A084-FC49F96322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514DB9-8543-4649-AB9C-3F8C960D3C96}" type="slidenum">
              <a:rPr lang="en-US" altLang="en-US" smtClean="0"/>
              <a:pPr>
                <a:spcBef>
                  <a:spcPct val="0"/>
                </a:spcBef>
              </a:pPr>
              <a:t>27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AA97-559E-4AA0-B1EB-13D61B58B1FE}"/>
              </a:ext>
            </a:extLst>
          </p:cNvPr>
          <p:cNvSpPr>
            <a:spLocks noGrp="1"/>
          </p:cNvSpPr>
          <p:nvPr>
            <p:ph type="ctrTitle"/>
          </p:nvPr>
        </p:nvSpPr>
        <p:spPr>
          <a:xfrm>
            <a:off x="1524000" y="1122363"/>
            <a:ext cx="9144000" cy="2387600"/>
          </a:xfrm>
        </p:spPr>
        <p:txBody>
          <a:bodyPr anchor="b"/>
          <a:lstStyle>
            <a:lvl1pPr algn="ctr">
              <a:defRPr sz="6000">
                <a:latin typeface="Gilroy ExtraBold" panose="00000900000000000000" pitchFamily="50"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00E9577F-6574-461C-8373-305154724D26}"/>
              </a:ext>
            </a:extLst>
          </p:cNvPr>
          <p:cNvSpPr>
            <a:spLocks noGrp="1"/>
          </p:cNvSpPr>
          <p:nvPr>
            <p:ph type="subTitle" idx="1"/>
          </p:nvPr>
        </p:nvSpPr>
        <p:spPr>
          <a:xfrm>
            <a:off x="1524000" y="3602038"/>
            <a:ext cx="9144000" cy="1655762"/>
          </a:xfrm>
        </p:spPr>
        <p:txBody>
          <a:bodyPr/>
          <a:lstStyle>
            <a:lvl1pPr marL="0" indent="0" algn="ctr">
              <a:buNone/>
              <a:defRPr sz="2400" b="1">
                <a:solidFill>
                  <a:srgbClr val="5A3080"/>
                </a:solidFill>
                <a:latin typeface="Gilroy Light"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EACDB541-D655-4BB3-AE4E-5C4DD782F551}"/>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5" name="Footer Placeholder 4">
            <a:extLst>
              <a:ext uri="{FF2B5EF4-FFF2-40B4-BE49-F238E27FC236}">
                <a16:creationId xmlns:a16="http://schemas.microsoft.com/office/drawing/2014/main" id="{FA4EE4DE-1E35-4E16-AF78-4A1309338B6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A2C3025-CA36-4AFF-863A-9671D82D2164}"/>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81673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7692-2C4B-4409-9A75-9B22D6864BE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F3F2093-5140-40AD-9A03-D51F1B7381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CD69DC-8D62-4B96-9B11-782206BA68EE}"/>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5" name="Footer Placeholder 4">
            <a:extLst>
              <a:ext uri="{FF2B5EF4-FFF2-40B4-BE49-F238E27FC236}">
                <a16:creationId xmlns:a16="http://schemas.microsoft.com/office/drawing/2014/main" id="{03C2A6F4-0DA2-4F55-AE6A-CA3FA79C4CE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6D2F21-B016-4664-B3F1-290E24A42F1C}"/>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397919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84C089-6ED3-4F60-8FB4-4A6899CC44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3C7123D-B7CB-46F2-95C8-DF345C1E0E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397F41D-703F-410F-9809-DC4D55A6483C}"/>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5" name="Footer Placeholder 4">
            <a:extLst>
              <a:ext uri="{FF2B5EF4-FFF2-40B4-BE49-F238E27FC236}">
                <a16:creationId xmlns:a16="http://schemas.microsoft.com/office/drawing/2014/main" id="{915CF8F0-A6B4-4C80-A6BD-9E237A3D03C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06717A6-D0D1-434E-9DFF-82E25716FC89}"/>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3006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91F9-9145-4296-B911-F2287679CB9A}"/>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417A884D-FBA2-47E6-A638-7ADF61C17C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8D321B-F727-4BB4-9AC8-BB350204122F}"/>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5" name="Footer Placeholder 4">
            <a:extLst>
              <a:ext uri="{FF2B5EF4-FFF2-40B4-BE49-F238E27FC236}">
                <a16:creationId xmlns:a16="http://schemas.microsoft.com/office/drawing/2014/main" id="{DF395F99-4281-4B1B-A679-452DAA3D639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7FE66B8-AED8-4D8D-B835-E57AF3FB53D2}"/>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399170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E3B1-D017-43E7-A701-AE220BF080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36ED1DF-D3A6-43C8-9C86-35A496B7599C}"/>
              </a:ext>
            </a:extLst>
          </p:cNvPr>
          <p:cNvSpPr>
            <a:spLocks noGrp="1"/>
          </p:cNvSpPr>
          <p:nvPr>
            <p:ph type="body" idx="1"/>
          </p:nvPr>
        </p:nvSpPr>
        <p:spPr>
          <a:xfrm>
            <a:off x="831850" y="4589463"/>
            <a:ext cx="10515600" cy="1500187"/>
          </a:xfrm>
        </p:spPr>
        <p:txBody>
          <a:bodyPr/>
          <a:lstStyle>
            <a:lvl1pPr marL="0" indent="0">
              <a:buNone/>
              <a:defRPr sz="2400">
                <a:solidFill>
                  <a:srgbClr val="5A308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DB3646-5743-432A-BAB7-351931605674}"/>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5" name="Footer Placeholder 4">
            <a:extLst>
              <a:ext uri="{FF2B5EF4-FFF2-40B4-BE49-F238E27FC236}">
                <a16:creationId xmlns:a16="http://schemas.microsoft.com/office/drawing/2014/main" id="{665CEEB6-D6D0-40C1-B99D-D9C6E9E304D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09BE32D-739F-47D2-96F9-3B9B4C153319}"/>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285234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3037-3FD0-4E61-AF37-BE86E42858D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21B6EEB-4635-492C-B9FF-4560116BA0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65D712F-CD7D-40DA-B185-86FD115E1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35A0CD8-BA4D-466E-B893-CF230F7005CA}"/>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6" name="Footer Placeholder 5">
            <a:extLst>
              <a:ext uri="{FF2B5EF4-FFF2-40B4-BE49-F238E27FC236}">
                <a16:creationId xmlns:a16="http://schemas.microsoft.com/office/drawing/2014/main" id="{B46EFCB4-C44A-4614-B39C-F99FC498475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6EE615E-AE24-40BE-B595-4FA46FD08D52}"/>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38975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7962-2E2F-4083-8C38-FCA7B3C9295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375AB30-5114-49F8-891A-8523E07AEF81}"/>
              </a:ext>
            </a:extLst>
          </p:cNvPr>
          <p:cNvSpPr>
            <a:spLocks noGrp="1"/>
          </p:cNvSpPr>
          <p:nvPr>
            <p:ph type="body" idx="1"/>
          </p:nvPr>
        </p:nvSpPr>
        <p:spPr>
          <a:xfrm>
            <a:off x="839788" y="1681163"/>
            <a:ext cx="5157787" cy="823912"/>
          </a:xfrm>
        </p:spPr>
        <p:txBody>
          <a:bodyPr anchor="b"/>
          <a:lstStyle>
            <a:lvl1pPr marL="0" indent="0">
              <a:buNone/>
              <a:defRPr sz="2800" b="1">
                <a:solidFill>
                  <a:srgbClr val="5A30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97BDA7E-B388-4E72-9630-71179D6D77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9DBA437-B8A7-4B2D-B991-B2516E216D67}"/>
              </a:ext>
            </a:extLst>
          </p:cNvPr>
          <p:cNvSpPr>
            <a:spLocks noGrp="1"/>
          </p:cNvSpPr>
          <p:nvPr>
            <p:ph type="body" sz="quarter" idx="3"/>
          </p:nvPr>
        </p:nvSpPr>
        <p:spPr>
          <a:xfrm>
            <a:off x="6172200" y="1681163"/>
            <a:ext cx="5183188" cy="823912"/>
          </a:xfrm>
        </p:spPr>
        <p:txBody>
          <a:bodyPr anchor="b"/>
          <a:lstStyle>
            <a:lvl1pPr marL="0" indent="0">
              <a:buNone/>
              <a:defRPr sz="2800" b="1">
                <a:solidFill>
                  <a:srgbClr val="5A30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0E516C7-230C-4FD9-B260-69D5F3B5C4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D8783FA-9BEF-4B30-B2AD-6FC7DC0B408C}"/>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8" name="Footer Placeholder 7">
            <a:extLst>
              <a:ext uri="{FF2B5EF4-FFF2-40B4-BE49-F238E27FC236}">
                <a16:creationId xmlns:a16="http://schemas.microsoft.com/office/drawing/2014/main" id="{5F3DF076-7560-4D4A-B5EB-4B6A39699E3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1A284CE-C86F-4431-BBB2-D845CE47CE70}"/>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5806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A880-FA66-437C-A542-0C0B879DC91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8D8ACA0-E2F4-4CCB-8ABD-77B609248A5C}"/>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4" name="Footer Placeholder 3">
            <a:extLst>
              <a:ext uri="{FF2B5EF4-FFF2-40B4-BE49-F238E27FC236}">
                <a16:creationId xmlns:a16="http://schemas.microsoft.com/office/drawing/2014/main" id="{EF9046EC-297A-42D9-944F-0D31D9CC90B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740DEC3-AD52-459D-B9BB-EC79C8BE58E2}"/>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119110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998D58-FCFD-43D7-B01C-717600F7B226}"/>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3" name="Footer Placeholder 2">
            <a:extLst>
              <a:ext uri="{FF2B5EF4-FFF2-40B4-BE49-F238E27FC236}">
                <a16:creationId xmlns:a16="http://schemas.microsoft.com/office/drawing/2014/main" id="{9EA82A56-6C78-4A03-8CDB-F6604A7DD4F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EA3EC90-94B9-4955-B6FC-7E7211CE79AB}"/>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40911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F92C-3095-4350-B00B-D3D46B7ED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5F495C8-343C-40A7-A81D-C2E717E489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773C33C-5DA0-4866-8645-A1B20244B139}"/>
              </a:ext>
            </a:extLst>
          </p:cNvPr>
          <p:cNvSpPr>
            <a:spLocks noGrp="1"/>
          </p:cNvSpPr>
          <p:nvPr>
            <p:ph type="body" sz="half" idx="2"/>
          </p:nvPr>
        </p:nvSpPr>
        <p:spPr>
          <a:xfrm>
            <a:off x="839788" y="2057400"/>
            <a:ext cx="3932237" cy="3811588"/>
          </a:xfrm>
        </p:spPr>
        <p:txBody>
          <a:bodyPr/>
          <a:lstStyle>
            <a:lvl1pPr marL="0" indent="0">
              <a:buNone/>
              <a:defRPr sz="1600" b="1">
                <a:solidFill>
                  <a:srgbClr val="5A308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3A69246-3149-4BF1-B490-5A7806D2BE23}"/>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6" name="Footer Placeholder 5">
            <a:extLst>
              <a:ext uri="{FF2B5EF4-FFF2-40B4-BE49-F238E27FC236}">
                <a16:creationId xmlns:a16="http://schemas.microsoft.com/office/drawing/2014/main" id="{53B9958A-7C97-4893-B6A2-EEC075C1B8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38AAA7D-CCA8-4A79-ADDD-CF0775291A94}"/>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2111385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CD75-A164-403B-B763-2D302E265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B41A50B-CC16-46F0-BE6A-025EE1BB6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A42344E-47EF-4F8E-BED2-C19331B50338}"/>
              </a:ext>
            </a:extLst>
          </p:cNvPr>
          <p:cNvSpPr>
            <a:spLocks noGrp="1"/>
          </p:cNvSpPr>
          <p:nvPr>
            <p:ph type="body" sz="half" idx="2"/>
          </p:nvPr>
        </p:nvSpPr>
        <p:spPr>
          <a:xfrm>
            <a:off x="839788" y="2057400"/>
            <a:ext cx="3932237" cy="3811588"/>
          </a:xfrm>
        </p:spPr>
        <p:txBody>
          <a:bodyPr/>
          <a:lstStyle>
            <a:lvl1pPr marL="0" indent="0">
              <a:buNone/>
              <a:defRPr sz="1600" b="1">
                <a:solidFill>
                  <a:srgbClr val="5A308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21B4C5-B0B1-410B-A502-641FFCA2EC0E}"/>
              </a:ext>
            </a:extLst>
          </p:cNvPr>
          <p:cNvSpPr>
            <a:spLocks noGrp="1"/>
          </p:cNvSpPr>
          <p:nvPr>
            <p:ph type="dt" sz="half" idx="10"/>
          </p:nvPr>
        </p:nvSpPr>
        <p:spPr/>
        <p:txBody>
          <a:bodyPr/>
          <a:lstStyle/>
          <a:p>
            <a:fld id="{9D7440DB-746D-43E4-AA61-AAB24EEE553F}" type="datetimeFigureOut">
              <a:rPr lang="en-CA" smtClean="0"/>
              <a:t>2021-07-27</a:t>
            </a:fld>
            <a:endParaRPr lang="en-CA"/>
          </a:p>
        </p:txBody>
      </p:sp>
      <p:sp>
        <p:nvSpPr>
          <p:cNvPr id="6" name="Footer Placeholder 5">
            <a:extLst>
              <a:ext uri="{FF2B5EF4-FFF2-40B4-BE49-F238E27FC236}">
                <a16:creationId xmlns:a16="http://schemas.microsoft.com/office/drawing/2014/main" id="{78A619E8-DD5D-4383-9DF8-A97BB5191C5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6B84DF6-D1C9-425B-9EE4-C38A1E50D125}"/>
              </a:ext>
            </a:extLst>
          </p:cNvPr>
          <p:cNvSpPr>
            <a:spLocks noGrp="1"/>
          </p:cNvSpPr>
          <p:nvPr>
            <p:ph type="sldNum" sz="quarter" idx="12"/>
          </p:nvPr>
        </p:nvSpPr>
        <p:spPr/>
        <p:txBody>
          <a:bodyPr/>
          <a:lstStyle/>
          <a:p>
            <a:fld id="{E930989E-E622-4BDB-9967-35EFE6E964B5}" type="slidenum">
              <a:rPr lang="en-CA" smtClean="0"/>
              <a:t>‹#›</a:t>
            </a:fld>
            <a:endParaRPr lang="en-CA"/>
          </a:p>
        </p:txBody>
      </p:sp>
    </p:spTree>
    <p:extLst>
      <p:ext uri="{BB962C8B-B14F-4D97-AF65-F5344CB8AC3E}">
        <p14:creationId xmlns:p14="http://schemas.microsoft.com/office/powerpoint/2010/main" val="2354815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5CD0A-A60C-4811-B2C8-55FAF30009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BF046DD-D1D2-4A84-A162-0F494C71CB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8F5298-F6CB-46B7-AA7D-AF380096E4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ilroy Light" panose="00000400000000000000" pitchFamily="50" charset="0"/>
              </a:defRPr>
            </a:lvl1pPr>
          </a:lstStyle>
          <a:p>
            <a:fld id="{9D7440DB-746D-43E4-AA61-AAB24EEE553F}" type="datetimeFigureOut">
              <a:rPr lang="en-CA" smtClean="0"/>
              <a:pPr/>
              <a:t>2021-07-27</a:t>
            </a:fld>
            <a:endParaRPr lang="en-CA" dirty="0">
              <a:latin typeface="Gilroy Light" panose="00000400000000000000" pitchFamily="50" charset="0"/>
            </a:endParaRPr>
          </a:p>
        </p:txBody>
      </p:sp>
      <p:sp>
        <p:nvSpPr>
          <p:cNvPr id="5" name="Footer Placeholder 4">
            <a:extLst>
              <a:ext uri="{FF2B5EF4-FFF2-40B4-BE49-F238E27FC236}">
                <a16:creationId xmlns:a16="http://schemas.microsoft.com/office/drawing/2014/main" id="{70DB28B3-5739-479A-A5DA-656746DF4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ilroy Light" panose="00000400000000000000" pitchFamily="50" charset="0"/>
              </a:defRPr>
            </a:lvl1pPr>
          </a:lstStyle>
          <a:p>
            <a:endParaRPr lang="en-CA" dirty="0">
              <a:latin typeface="Gilroy Light" panose="00000400000000000000" pitchFamily="50" charset="0"/>
            </a:endParaRPr>
          </a:p>
        </p:txBody>
      </p:sp>
      <p:sp>
        <p:nvSpPr>
          <p:cNvPr id="6" name="Slide Number Placeholder 5">
            <a:extLst>
              <a:ext uri="{FF2B5EF4-FFF2-40B4-BE49-F238E27FC236}">
                <a16:creationId xmlns:a16="http://schemas.microsoft.com/office/drawing/2014/main" id="{ACA542E6-6190-4A81-83ED-D1918293C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ilroy Light" panose="00000400000000000000" pitchFamily="50" charset="0"/>
              </a:defRPr>
            </a:lvl1pPr>
          </a:lstStyle>
          <a:p>
            <a:fld id="{E930989E-E622-4BDB-9967-35EFE6E964B5}" type="slidenum">
              <a:rPr lang="en-CA" smtClean="0"/>
              <a:pPr/>
              <a:t>‹#›</a:t>
            </a:fld>
            <a:endParaRPr lang="en-CA" dirty="0">
              <a:latin typeface="Gilroy Light" panose="00000400000000000000" pitchFamily="50" charset="0"/>
            </a:endParaRPr>
          </a:p>
        </p:txBody>
      </p:sp>
    </p:spTree>
    <p:extLst>
      <p:ext uri="{BB962C8B-B14F-4D97-AF65-F5344CB8AC3E}">
        <p14:creationId xmlns:p14="http://schemas.microsoft.com/office/powerpoint/2010/main" val="2618867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EE230F"/>
          </a:solidFill>
          <a:latin typeface="Gilroy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roy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roy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roy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roy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roy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e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iing, flag&#10;&#10;Description automatically generated">
            <a:extLst>
              <a:ext uri="{FF2B5EF4-FFF2-40B4-BE49-F238E27FC236}">
                <a16:creationId xmlns:a16="http://schemas.microsoft.com/office/drawing/2014/main" id="{B31DCA27-258C-492D-9764-C57D56B5CF7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9592" b="12214"/>
          <a:stretch/>
        </p:blipFill>
        <p:spPr>
          <a:xfrm>
            <a:off x="0" y="0"/>
            <a:ext cx="12192000" cy="5362575"/>
          </a:xfrm>
          <a:prstGeom prst="rect">
            <a:avLst/>
          </a:prstGeom>
        </p:spPr>
      </p:pic>
      <p:sp>
        <p:nvSpPr>
          <p:cNvPr id="2" name="Title 1">
            <a:extLst>
              <a:ext uri="{FF2B5EF4-FFF2-40B4-BE49-F238E27FC236}">
                <a16:creationId xmlns:a16="http://schemas.microsoft.com/office/drawing/2014/main" id="{297AA6ED-DAAC-4F57-AF5B-42938DA93816}"/>
              </a:ext>
            </a:extLst>
          </p:cNvPr>
          <p:cNvSpPr>
            <a:spLocks noGrp="1"/>
          </p:cNvSpPr>
          <p:nvPr>
            <p:ph type="ctrTitle"/>
          </p:nvPr>
        </p:nvSpPr>
        <p:spPr/>
        <p:txBody>
          <a:bodyPr>
            <a:normAutofit/>
          </a:bodyPr>
          <a:lstStyle/>
          <a:p>
            <a:r>
              <a:rPr lang="en-US" sz="2800" cap="all" dirty="0">
                <a:solidFill>
                  <a:srgbClr val="C00000"/>
                </a:solidFill>
                <a:effectLst/>
                <a:latin typeface="+mn-lt"/>
                <a:ea typeface="Calibri" panose="020F0502020204030204" pitchFamily="34" charset="0"/>
              </a:rPr>
              <a:t>Legal &amp; Human Rights CONSIDERATIONS Around Establishing Proof of Vaccination Requirements as a Condition of Sport Participation OR club ACCESS</a:t>
            </a:r>
            <a:br>
              <a:rPr lang="en-US" sz="2800" dirty="0">
                <a:effectLst/>
                <a:latin typeface="+mn-lt"/>
                <a:ea typeface="Calibri" panose="020F0502020204030204" pitchFamily="34" charset="0"/>
              </a:rPr>
            </a:br>
            <a:endParaRPr lang="en-CA" sz="2800" dirty="0">
              <a:solidFill>
                <a:schemeClr val="tx1"/>
              </a:solidFill>
              <a:latin typeface="+mn-lt"/>
            </a:endParaRPr>
          </a:p>
        </p:txBody>
      </p:sp>
      <p:sp>
        <p:nvSpPr>
          <p:cNvPr id="3" name="Subtitle 2">
            <a:extLst>
              <a:ext uri="{FF2B5EF4-FFF2-40B4-BE49-F238E27FC236}">
                <a16:creationId xmlns:a16="http://schemas.microsoft.com/office/drawing/2014/main" id="{7B34F1F7-D3D9-4241-93A6-58E915A1249C}"/>
              </a:ext>
            </a:extLst>
          </p:cNvPr>
          <p:cNvSpPr>
            <a:spLocks noGrp="1"/>
          </p:cNvSpPr>
          <p:nvPr>
            <p:ph type="subTitle" idx="1"/>
          </p:nvPr>
        </p:nvSpPr>
        <p:spPr/>
        <p:txBody>
          <a:bodyPr/>
          <a:lstStyle/>
          <a:p>
            <a:r>
              <a:rPr lang="en-CA" dirty="0"/>
              <a:t>Presentation by:  Steven Indig, LL.B.</a:t>
            </a:r>
          </a:p>
        </p:txBody>
      </p:sp>
      <p:pic>
        <p:nvPicPr>
          <p:cNvPr id="4" name="image1.png">
            <a:extLst>
              <a:ext uri="{FF2B5EF4-FFF2-40B4-BE49-F238E27FC236}">
                <a16:creationId xmlns:a16="http://schemas.microsoft.com/office/drawing/2014/main" id="{4BE80D9B-3CA8-4741-946A-5B35396B0B72}"/>
              </a:ext>
            </a:extLst>
          </p:cNvPr>
          <p:cNvPicPr/>
          <p:nvPr/>
        </p:nvPicPr>
        <p:blipFill>
          <a:blip r:embed="rId3"/>
          <a:srcRect/>
          <a:stretch>
            <a:fillRect/>
          </a:stretch>
        </p:blipFill>
        <p:spPr>
          <a:xfrm>
            <a:off x="4425565" y="5623342"/>
            <a:ext cx="3340869" cy="953921"/>
          </a:xfrm>
          <a:prstGeom prst="rect">
            <a:avLst/>
          </a:prstGeom>
          <a:ln/>
        </p:spPr>
      </p:pic>
    </p:spTree>
    <p:extLst>
      <p:ext uri="{BB962C8B-B14F-4D97-AF65-F5344CB8AC3E}">
        <p14:creationId xmlns:p14="http://schemas.microsoft.com/office/powerpoint/2010/main" val="1955281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48841" y="374814"/>
            <a:ext cx="9367203" cy="1188720"/>
          </a:xfrm>
        </p:spPr>
        <p:txBody>
          <a:bodyPr vert="horz" lIns="91440" tIns="45720" rIns="91440" bIns="45720" rtlCol="0" anchor="ctr">
            <a:normAutofit/>
          </a:bodyPr>
          <a:lstStyle/>
          <a:p>
            <a:r>
              <a:rPr lang="en-US" altLang="en-US" kern="1200" dirty="0">
                <a:solidFill>
                  <a:srgbClr val="FF0000"/>
                </a:solidFill>
                <a:latin typeface="+mj-lt"/>
                <a:ea typeface="+mj-ea"/>
                <a:cs typeface="+mj-cs"/>
              </a:rPr>
              <a:t>THE CHARTER - JURISDICTION</a:t>
            </a:r>
          </a:p>
        </p:txBody>
      </p:sp>
      <p:sp>
        <p:nvSpPr>
          <p:cNvPr id="7171" name="Rectangle 3" descr="Rectangle: Click to edit Master text styles&#10;Second level&#10;Third level&#10;Fourth level&#10;Fifth level"/>
          <p:cNvSpPr>
            <a:spLocks noGrp="1" noChangeArrowheads="1"/>
          </p:cNvSpPr>
          <p:nvPr>
            <p:ph sz="half" idx="1"/>
          </p:nvPr>
        </p:nvSpPr>
        <p:spPr>
          <a:xfrm>
            <a:off x="729908" y="1563534"/>
            <a:ext cx="9672523" cy="4221630"/>
          </a:xfrm>
        </p:spPr>
        <p:txBody>
          <a:bodyPr vert="horz" lIns="91440" tIns="45720" rIns="91440" bIns="45720" rtlCol="0" anchor="t">
            <a:normAutofit/>
          </a:bodyPr>
          <a:lstStyle/>
          <a:p>
            <a:pPr>
              <a:spcBef>
                <a:spcPts val="0"/>
              </a:spcBef>
              <a:defRPr/>
            </a:pPr>
            <a:r>
              <a:rPr lang="en-US" sz="3200" dirty="0">
                <a:latin typeface="+mn-lt"/>
              </a:rPr>
              <a:t>Applies to matter of “government action”</a:t>
            </a:r>
          </a:p>
          <a:p>
            <a:pPr>
              <a:spcBef>
                <a:spcPts val="0"/>
              </a:spcBef>
              <a:defRPr/>
            </a:pPr>
            <a:endParaRPr lang="en-US" sz="3200" dirty="0">
              <a:latin typeface="+mn-lt"/>
            </a:endParaRPr>
          </a:p>
          <a:p>
            <a:pPr marL="1258888" lvl="1" indent="-344488">
              <a:spcBef>
                <a:spcPts val="0"/>
              </a:spcBef>
              <a:defRPr/>
            </a:pPr>
            <a:r>
              <a:rPr lang="en-US" sz="3200" dirty="0">
                <a:latin typeface="+mn-lt"/>
              </a:rPr>
              <a:t>Corporation mandated by government statute</a:t>
            </a:r>
          </a:p>
          <a:p>
            <a:pPr marL="1258888" lvl="2" indent="-344488">
              <a:spcBef>
                <a:spcPts val="0"/>
              </a:spcBef>
              <a:defRPr/>
            </a:pPr>
            <a:r>
              <a:rPr lang="en-US" sz="3200" dirty="0">
                <a:latin typeface="+mn-lt"/>
              </a:rPr>
              <a:t>Public School Sport</a:t>
            </a:r>
          </a:p>
          <a:p>
            <a:pPr marL="1258888" lvl="2" indent="-344488">
              <a:spcBef>
                <a:spcPts val="0"/>
              </a:spcBef>
              <a:defRPr/>
            </a:pPr>
            <a:r>
              <a:rPr lang="en-US" sz="3200" dirty="0">
                <a:latin typeface="+mn-lt"/>
              </a:rPr>
              <a:t>Municipal Sport and Recreation Programs</a:t>
            </a:r>
          </a:p>
          <a:p>
            <a:pPr lvl="1">
              <a:spcBef>
                <a:spcPts val="0"/>
              </a:spcBef>
              <a:defRPr/>
            </a:pPr>
            <a:endParaRPr lang="en-US" sz="3200" dirty="0">
              <a:latin typeface="+mn-lt"/>
            </a:endParaRPr>
          </a:p>
          <a:p>
            <a:pPr lvl="1">
              <a:spcBef>
                <a:spcPts val="0"/>
              </a:spcBef>
              <a:defRPr/>
            </a:pPr>
            <a:r>
              <a:rPr lang="en-US" sz="3200" dirty="0">
                <a:latin typeface="+mn-lt"/>
              </a:rPr>
              <a:t>Private schools, Private club and other privately owned businesses are not part of “government action” and thus are not subject to the Charter</a:t>
            </a:r>
          </a:p>
          <a:p>
            <a:pPr lvl="1">
              <a:defRPr/>
            </a:pPr>
            <a:endParaRPr lang="en-US" dirty="0">
              <a:latin typeface="+mn-lt"/>
            </a:endParaRPr>
          </a:p>
          <a:p>
            <a:pPr lvl="1">
              <a:defRPr/>
            </a:pPr>
            <a:endParaRPr lang="en-US" dirty="0">
              <a:latin typeface="+mn-lt"/>
            </a:endParaRPr>
          </a:p>
        </p:txBody>
      </p:sp>
    </p:spTree>
    <p:extLst>
      <p:ext uri="{BB962C8B-B14F-4D97-AF65-F5344CB8AC3E}">
        <p14:creationId xmlns:p14="http://schemas.microsoft.com/office/powerpoint/2010/main" val="182597623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53205" y="1161569"/>
            <a:ext cx="9622890" cy="1233996"/>
          </a:xfrm>
        </p:spPr>
        <p:txBody>
          <a:bodyPr>
            <a:noAutofit/>
          </a:bodyPr>
          <a:lstStyle/>
          <a:p>
            <a:pPr algn="l" eaLnBrk="1" hangingPunct="1"/>
            <a:r>
              <a:rPr lang="en-US" altLang="en-US" sz="2800" dirty="0">
                <a:solidFill>
                  <a:schemeClr val="tx1"/>
                </a:solidFill>
              </a:rPr>
              <a:t>It is a </a:t>
            </a:r>
            <a:r>
              <a:rPr lang="en-US" altLang="en-US" sz="2800" i="1" dirty="0">
                <a:solidFill>
                  <a:schemeClr val="tx1"/>
                </a:solidFill>
              </a:rPr>
              <a:t>discriminatory</a:t>
            </a:r>
            <a:r>
              <a:rPr lang="en-US" altLang="en-US" sz="2800" dirty="0">
                <a:solidFill>
                  <a:schemeClr val="tx1"/>
                </a:solidFill>
              </a:rPr>
              <a:t> practice in the provisions of </a:t>
            </a:r>
            <a:r>
              <a:rPr lang="en-US" altLang="en-US" sz="2800" i="1" dirty="0">
                <a:solidFill>
                  <a:schemeClr val="tx1"/>
                </a:solidFill>
              </a:rPr>
              <a:t>goods, services, facilities or accommodation</a:t>
            </a:r>
            <a:r>
              <a:rPr lang="en-US" altLang="en-US" sz="2800" dirty="0">
                <a:solidFill>
                  <a:schemeClr val="tx1"/>
                </a:solidFill>
              </a:rPr>
              <a:t> </a:t>
            </a:r>
            <a:r>
              <a:rPr lang="en-US" altLang="en-US" sz="2800" i="1" dirty="0">
                <a:solidFill>
                  <a:schemeClr val="tx1"/>
                </a:solidFill>
              </a:rPr>
              <a:t>customarily</a:t>
            </a:r>
            <a:r>
              <a:rPr lang="en-US" altLang="en-US" sz="2800" dirty="0">
                <a:solidFill>
                  <a:schemeClr val="tx1"/>
                </a:solidFill>
              </a:rPr>
              <a:t> available to the general public (Section 1 of OHRC):</a:t>
            </a:r>
          </a:p>
        </p:txBody>
      </p:sp>
      <p:sp>
        <p:nvSpPr>
          <p:cNvPr id="31747" name="Rectangle 3" descr="Rectangle: Click to edit Master text styles&#10;Second level&#10;Third level&#10;Fourth level&#10;Fifth level"/>
          <p:cNvSpPr>
            <a:spLocks noGrp="1" noChangeArrowheads="1"/>
          </p:cNvSpPr>
          <p:nvPr>
            <p:ph sz="half" idx="1"/>
          </p:nvPr>
        </p:nvSpPr>
        <p:spPr>
          <a:xfrm>
            <a:off x="627586" y="2709836"/>
            <a:ext cx="3810000" cy="3505200"/>
          </a:xfrm>
        </p:spPr>
        <p:txBody>
          <a:bodyPr/>
          <a:lstStyle/>
          <a:p>
            <a:pPr eaLnBrk="1" hangingPunct="1">
              <a:lnSpc>
                <a:spcPct val="90000"/>
              </a:lnSpc>
              <a:buFontTx/>
              <a:buNone/>
            </a:pPr>
            <a:r>
              <a:rPr lang="en-US" altLang="en-US" dirty="0">
                <a:solidFill>
                  <a:schemeClr val="tx1"/>
                </a:solidFill>
              </a:rPr>
              <a:t>(a) to </a:t>
            </a:r>
            <a:r>
              <a:rPr lang="en-US" altLang="en-US" i="1" dirty="0">
                <a:solidFill>
                  <a:schemeClr val="tx1"/>
                </a:solidFill>
              </a:rPr>
              <a:t>deny</a:t>
            </a:r>
            <a:r>
              <a:rPr lang="en-US" altLang="en-US" dirty="0">
                <a:solidFill>
                  <a:schemeClr val="tx1"/>
                </a:solidFill>
              </a:rPr>
              <a:t>, or deny access to, any goods, service, facility, or accommodation to any individual, or</a:t>
            </a:r>
          </a:p>
        </p:txBody>
      </p:sp>
      <p:sp>
        <p:nvSpPr>
          <p:cNvPr id="31748" name="Rectangle 4" descr="Rectangle: Click to edit Master text styles&#10;Second level&#10;Third level&#10;Fourth level&#10;Fifth level"/>
          <p:cNvSpPr>
            <a:spLocks noGrp="1" noChangeArrowheads="1"/>
          </p:cNvSpPr>
          <p:nvPr>
            <p:ph sz="half" idx="2"/>
          </p:nvPr>
        </p:nvSpPr>
        <p:spPr>
          <a:xfrm>
            <a:off x="5762531" y="2709836"/>
            <a:ext cx="3810000" cy="3505200"/>
          </a:xfrm>
        </p:spPr>
        <p:txBody>
          <a:bodyPr/>
          <a:lstStyle/>
          <a:p>
            <a:pPr eaLnBrk="1" hangingPunct="1">
              <a:lnSpc>
                <a:spcPct val="90000"/>
              </a:lnSpc>
              <a:buFontTx/>
              <a:buNone/>
            </a:pPr>
            <a:r>
              <a:rPr lang="en-US" altLang="en-US" dirty="0">
                <a:solidFill>
                  <a:schemeClr val="tx1"/>
                </a:solidFill>
              </a:rPr>
              <a:t>(b) to </a:t>
            </a:r>
            <a:r>
              <a:rPr lang="en-US" altLang="en-US" i="1" dirty="0">
                <a:solidFill>
                  <a:schemeClr val="tx1"/>
                </a:solidFill>
              </a:rPr>
              <a:t>differentiate</a:t>
            </a:r>
            <a:r>
              <a:rPr lang="en-US" altLang="en-US" dirty="0">
                <a:solidFill>
                  <a:schemeClr val="tx1"/>
                </a:solidFill>
              </a:rPr>
              <a:t> adversely in relation to any individual, on a </a:t>
            </a:r>
            <a:r>
              <a:rPr lang="en-US" altLang="en-US" i="1" dirty="0">
                <a:solidFill>
                  <a:schemeClr val="tx1"/>
                </a:solidFill>
              </a:rPr>
              <a:t>prohibited ground</a:t>
            </a:r>
            <a:r>
              <a:rPr lang="en-US" altLang="en-US" dirty="0">
                <a:solidFill>
                  <a:schemeClr val="tx1"/>
                </a:solidFill>
              </a:rPr>
              <a:t> of discrimination.</a:t>
            </a:r>
          </a:p>
        </p:txBody>
      </p:sp>
      <p:sp>
        <p:nvSpPr>
          <p:cNvPr id="31749" name="TextBox 4"/>
          <p:cNvSpPr txBox="1">
            <a:spLocks noChangeArrowheads="1"/>
          </p:cNvSpPr>
          <p:nvPr/>
        </p:nvSpPr>
        <p:spPr bwMode="auto">
          <a:xfrm>
            <a:off x="428531" y="328766"/>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rgbClr val="FF0000"/>
                </a:solidFill>
                <a:latin typeface="Arial" panose="020B0604020202020204" pitchFamily="34" charset="0"/>
              </a:rPr>
              <a:t>PROVINCIAL  HUMAN RIGHTS LEGISLATION</a:t>
            </a:r>
          </a:p>
        </p:txBody>
      </p:sp>
      <p:sp>
        <p:nvSpPr>
          <p:cNvPr id="7" name="TextBox 6">
            <a:extLst>
              <a:ext uri="{FF2B5EF4-FFF2-40B4-BE49-F238E27FC236}">
                <a16:creationId xmlns:a16="http://schemas.microsoft.com/office/drawing/2014/main" id="{ADAEEEDD-7F0D-4860-B87D-9C1BA09CBF3E}"/>
              </a:ext>
            </a:extLst>
          </p:cNvPr>
          <p:cNvSpPr txBox="1"/>
          <p:nvPr/>
        </p:nvSpPr>
        <p:spPr>
          <a:xfrm>
            <a:off x="830655" y="5070002"/>
            <a:ext cx="9789059" cy="1200329"/>
          </a:xfrm>
          <a:prstGeom prst="rect">
            <a:avLst/>
          </a:prstGeom>
          <a:noFill/>
        </p:spPr>
        <p:txBody>
          <a:bodyPr wrap="square">
            <a:spAutoFit/>
          </a:bodyPr>
          <a:lstStyle/>
          <a:p>
            <a:r>
              <a:rPr lang="en-US" altLang="en-US" sz="2400" dirty="0"/>
              <a:t>An organization offering services or access to program and facilities to the “public” comes under the jurisdiction of the human rights law of that jurisdiction. </a:t>
            </a:r>
          </a:p>
        </p:txBody>
      </p:sp>
    </p:spTree>
    <p:extLst>
      <p:ext uri="{BB962C8B-B14F-4D97-AF65-F5344CB8AC3E}">
        <p14:creationId xmlns:p14="http://schemas.microsoft.com/office/powerpoint/2010/main" val="131335078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9787" y="219456"/>
            <a:ext cx="9367203" cy="1188720"/>
          </a:xfrm>
        </p:spPr>
        <p:txBody>
          <a:bodyPr vert="horz" lIns="91440" tIns="45720" rIns="91440" bIns="45720" rtlCol="0" anchor="ctr">
            <a:normAutofit/>
          </a:bodyPr>
          <a:lstStyle/>
          <a:p>
            <a:r>
              <a:rPr lang="en-US" altLang="en-US" kern="1200" dirty="0">
                <a:solidFill>
                  <a:srgbClr val="FF0000"/>
                </a:solidFill>
                <a:latin typeface="+mj-lt"/>
                <a:ea typeface="+mj-ea"/>
                <a:cs typeface="+mj-cs"/>
              </a:rPr>
              <a:t>PROHIBITED GROUNDS</a:t>
            </a:r>
          </a:p>
        </p:txBody>
      </p:sp>
      <p:sp>
        <p:nvSpPr>
          <p:cNvPr id="32771" name="Rectangle 3" descr="Rectangle: Click to edit Master text styles&#10;Second level&#10;Third level&#10;Fourth level&#10;Fifth level"/>
          <p:cNvSpPr>
            <a:spLocks noGrp="1" noChangeArrowheads="1"/>
          </p:cNvSpPr>
          <p:nvPr>
            <p:ph sz="half" idx="1"/>
          </p:nvPr>
        </p:nvSpPr>
        <p:spPr>
          <a:xfrm>
            <a:off x="539787" y="1408176"/>
            <a:ext cx="9367204" cy="4041648"/>
          </a:xfrm>
        </p:spPr>
        <p:txBody>
          <a:bodyPr vert="horz" lIns="91440" tIns="45720" rIns="91440" bIns="45720" rtlCol="0" anchor="t">
            <a:normAutofit/>
          </a:bodyPr>
          <a:lstStyle/>
          <a:p>
            <a:r>
              <a:rPr lang="en-US" altLang="en-US" sz="2400" b="1" dirty="0">
                <a:latin typeface="+mn-lt"/>
              </a:rPr>
              <a:t>Section 1 - </a:t>
            </a:r>
            <a:r>
              <a:rPr lang="en-US" altLang="en-US" sz="2400" dirty="0">
                <a:latin typeface="+mn-lt"/>
              </a:rPr>
              <a:t>Every person has a right to equal treatment with respect to services, goods and facilities, without discrimination because of:</a:t>
            </a:r>
          </a:p>
          <a:p>
            <a:pPr marL="0" indent="0">
              <a:buNone/>
            </a:pPr>
            <a:endParaRPr lang="en-US" altLang="en-US" sz="2400" dirty="0">
              <a:latin typeface="+mn-lt"/>
            </a:endParaRPr>
          </a:p>
          <a:p>
            <a:pPr marL="0" indent="0">
              <a:spcBef>
                <a:spcPct val="0"/>
              </a:spcBef>
              <a:buNone/>
            </a:pPr>
            <a:r>
              <a:rPr lang="en-US" altLang="en-US" sz="2400" dirty="0">
                <a:latin typeface="+mn-lt"/>
              </a:rPr>
              <a:t>	Race					Ancestry </a:t>
            </a:r>
          </a:p>
          <a:p>
            <a:pPr marL="0" indent="0">
              <a:spcBef>
                <a:spcPct val="0"/>
              </a:spcBef>
              <a:buNone/>
            </a:pPr>
            <a:r>
              <a:rPr lang="en-US" altLang="en-US" sz="2400" dirty="0">
                <a:latin typeface="+mn-lt"/>
              </a:rPr>
              <a:t>	Place of origin				Color</a:t>
            </a:r>
          </a:p>
          <a:p>
            <a:pPr marL="0" indent="0">
              <a:spcBef>
                <a:spcPct val="0"/>
              </a:spcBef>
              <a:buNone/>
            </a:pPr>
            <a:r>
              <a:rPr lang="en-US" altLang="en-US" sz="2400" dirty="0">
                <a:latin typeface="+mn-lt"/>
              </a:rPr>
              <a:t> 	Ethnic origin				Citizenship</a:t>
            </a:r>
          </a:p>
          <a:p>
            <a:pPr marL="0" indent="0">
              <a:spcBef>
                <a:spcPct val="0"/>
              </a:spcBef>
              <a:buNone/>
            </a:pPr>
            <a:r>
              <a:rPr lang="en-US" altLang="en-US" sz="2400" dirty="0">
                <a:latin typeface="+mn-lt"/>
              </a:rPr>
              <a:t>	</a:t>
            </a:r>
            <a:r>
              <a:rPr lang="en-US" altLang="en-US" sz="2400" b="1" dirty="0">
                <a:latin typeface="+mn-lt"/>
              </a:rPr>
              <a:t>Creed	</a:t>
            </a:r>
            <a:r>
              <a:rPr lang="en-US" altLang="en-US" sz="2400" dirty="0">
                <a:latin typeface="+mn-lt"/>
              </a:rPr>
              <a:t>				Sex</a:t>
            </a:r>
          </a:p>
          <a:p>
            <a:pPr marL="0" indent="0">
              <a:spcBef>
                <a:spcPct val="0"/>
              </a:spcBef>
              <a:buNone/>
            </a:pPr>
            <a:r>
              <a:rPr lang="en-US" altLang="en-US" sz="2400" dirty="0">
                <a:latin typeface="+mn-lt"/>
              </a:rPr>
              <a:t>	Sexual orientation			Age </a:t>
            </a:r>
          </a:p>
          <a:p>
            <a:pPr marL="0" indent="0">
              <a:spcBef>
                <a:spcPct val="0"/>
              </a:spcBef>
              <a:buNone/>
            </a:pPr>
            <a:r>
              <a:rPr lang="en-US" altLang="en-US" sz="2400" dirty="0">
                <a:latin typeface="+mn-lt"/>
              </a:rPr>
              <a:t>	Gender Identity			Gender Expression</a:t>
            </a:r>
          </a:p>
          <a:p>
            <a:pPr marL="0" indent="0">
              <a:spcBef>
                <a:spcPct val="0"/>
              </a:spcBef>
              <a:buNone/>
            </a:pPr>
            <a:r>
              <a:rPr lang="en-US" altLang="en-US" sz="2400" dirty="0">
                <a:latin typeface="+mn-lt"/>
              </a:rPr>
              <a:t>	Marital Status				Family Status  </a:t>
            </a:r>
          </a:p>
          <a:p>
            <a:pPr marL="0" indent="0">
              <a:spcBef>
                <a:spcPct val="0"/>
              </a:spcBef>
              <a:buNone/>
            </a:pPr>
            <a:r>
              <a:rPr lang="en-US" altLang="en-US" sz="2400" dirty="0">
                <a:latin typeface="+mn-lt"/>
              </a:rPr>
              <a:t>	</a:t>
            </a:r>
            <a:r>
              <a:rPr lang="en-US" altLang="en-US" sz="2400" b="1" dirty="0">
                <a:latin typeface="+mn-lt"/>
              </a:rPr>
              <a:t>Disability</a:t>
            </a:r>
          </a:p>
          <a:p>
            <a:endParaRPr lang="en-US" altLang="en-US" sz="2400" dirty="0">
              <a:latin typeface="+mn-lt"/>
            </a:endParaRPr>
          </a:p>
        </p:txBody>
      </p:sp>
    </p:spTree>
    <p:extLst>
      <p:ext uri="{BB962C8B-B14F-4D97-AF65-F5344CB8AC3E}">
        <p14:creationId xmlns:p14="http://schemas.microsoft.com/office/powerpoint/2010/main" val="349069659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7359" y="356706"/>
            <a:ext cx="9367203" cy="1188720"/>
          </a:xfrm>
        </p:spPr>
        <p:txBody>
          <a:bodyPr>
            <a:normAutofit/>
          </a:bodyPr>
          <a:lstStyle/>
          <a:p>
            <a:r>
              <a:rPr lang="en-US" altLang="en-US" dirty="0"/>
              <a:t>LEGAL ANALYSIS</a:t>
            </a:r>
          </a:p>
        </p:txBody>
      </p:sp>
      <p:sp>
        <p:nvSpPr>
          <p:cNvPr id="33795" name="Rectangle 3" descr="Rectangle: Click to edit Master text styles&#10;Second level&#10;Third level&#10;Fourth level&#10;Fifth level"/>
          <p:cNvSpPr>
            <a:spLocks noGrp="1" noChangeArrowheads="1"/>
          </p:cNvSpPr>
          <p:nvPr>
            <p:ph idx="1"/>
          </p:nvPr>
        </p:nvSpPr>
        <p:spPr>
          <a:xfrm>
            <a:off x="566947" y="1545426"/>
            <a:ext cx="9367204" cy="4156447"/>
          </a:xfrm>
        </p:spPr>
        <p:txBody>
          <a:bodyPr anchor="t">
            <a:normAutofit/>
          </a:bodyPr>
          <a:lstStyle/>
          <a:p>
            <a:pPr marL="609600" indent="-609600">
              <a:buSzPct val="110000"/>
              <a:buFont typeface="Wingdings" panose="05000000000000000000" pitchFamily="2" charset="2"/>
              <a:buAutoNum type="arabicPeriod"/>
            </a:pPr>
            <a:r>
              <a:rPr lang="en-US" altLang="en-US" sz="2400" dirty="0"/>
              <a:t>Is there differential treatment (discrimination)?</a:t>
            </a:r>
          </a:p>
          <a:p>
            <a:pPr marL="609600" indent="-609600">
              <a:buSzPct val="110000"/>
              <a:buFont typeface="Wingdings" panose="05000000000000000000" pitchFamily="2" charset="2"/>
              <a:buAutoNum type="arabicPeriod"/>
            </a:pPr>
            <a:r>
              <a:rPr lang="en-US" altLang="en-US" sz="2400" dirty="0"/>
              <a:t>Is the discrimination based on a prohibited ground?</a:t>
            </a:r>
          </a:p>
          <a:p>
            <a:pPr marL="609600" indent="-609600">
              <a:buSzPct val="110000"/>
              <a:buFont typeface="Wingdings" panose="05000000000000000000" pitchFamily="2" charset="2"/>
              <a:buAutoNum type="arabicPeriod"/>
            </a:pPr>
            <a:r>
              <a:rPr lang="en-US" altLang="en-US" sz="2400" dirty="0"/>
              <a:t>Is there justification?</a:t>
            </a:r>
          </a:p>
          <a:p>
            <a:pPr marL="1376363" lvl="1" indent="-461963"/>
            <a:r>
              <a:rPr lang="en-US" altLang="en-US" dirty="0"/>
              <a:t>must be supported by more than impressionistic evidence, expert evidence is often needed.</a:t>
            </a:r>
          </a:p>
          <a:p>
            <a:pPr marL="1376363" lvl="1" indent="-461963"/>
            <a:r>
              <a:rPr lang="en-US" altLang="en-US" dirty="0"/>
              <a:t>must be supported by substantial and bona fide evidence that such an exception is reasonable and necessary under the circumstances.</a:t>
            </a:r>
          </a:p>
          <a:p>
            <a:pPr marL="609600" indent="-609600">
              <a:buSzPct val="110000"/>
              <a:buFont typeface="Wingdings" panose="05000000000000000000" pitchFamily="2" charset="2"/>
              <a:buAutoNum type="arabicPeriod"/>
            </a:pPr>
            <a:r>
              <a:rPr lang="en-US" altLang="en-US" sz="2400" dirty="0"/>
              <a:t>Is reasonable accommodation possible?</a:t>
            </a:r>
          </a:p>
        </p:txBody>
      </p:sp>
    </p:spTree>
    <p:extLst>
      <p:ext uri="{BB962C8B-B14F-4D97-AF65-F5344CB8AC3E}">
        <p14:creationId xmlns:p14="http://schemas.microsoft.com/office/powerpoint/2010/main" val="139876011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711803" y="365760"/>
            <a:ext cx="9367203" cy="1188720"/>
          </a:xfrm>
        </p:spPr>
        <p:txBody>
          <a:bodyPr>
            <a:normAutofit/>
          </a:bodyPr>
          <a:lstStyle/>
          <a:p>
            <a:r>
              <a:rPr lang="en-US" altLang="en-US" dirty="0"/>
              <a:t>JUSTIFICATION</a:t>
            </a:r>
          </a:p>
        </p:txBody>
      </p:sp>
      <p:sp>
        <p:nvSpPr>
          <p:cNvPr id="28675" name="Content Placeholder 2" descr="Rectangle: Click to edit Master text styles&#10;Second level&#10;Third level&#10;Fourth level&#10;Fifth level"/>
          <p:cNvSpPr>
            <a:spLocks noGrp="1"/>
          </p:cNvSpPr>
          <p:nvPr>
            <p:ph idx="1"/>
          </p:nvPr>
        </p:nvSpPr>
        <p:spPr>
          <a:xfrm>
            <a:off x="775176" y="1633063"/>
            <a:ext cx="9989393" cy="4758683"/>
          </a:xfrm>
        </p:spPr>
        <p:txBody>
          <a:bodyPr anchor="t">
            <a:normAutofit lnSpcReduction="10000"/>
          </a:bodyPr>
          <a:lstStyle/>
          <a:p>
            <a:r>
              <a:rPr lang="en-US" altLang="en-US" sz="2400" dirty="0"/>
              <a:t>Decency (Public Morals – which change over time)</a:t>
            </a:r>
          </a:p>
          <a:p>
            <a:pPr lvl="1"/>
            <a:r>
              <a:rPr lang="en-US" altLang="en-US" dirty="0"/>
              <a:t>Prohibiting boys and girls in the same change room</a:t>
            </a:r>
          </a:p>
          <a:p>
            <a:pPr lvl="1"/>
            <a:r>
              <a:rPr lang="en-US" altLang="en-US" dirty="0"/>
              <a:t>Boys and girls wrestling (prohibited but now accepted)</a:t>
            </a:r>
          </a:p>
          <a:p>
            <a:r>
              <a:rPr lang="en-US" altLang="en-US" sz="2400" dirty="0"/>
              <a:t>Affirmative Action</a:t>
            </a:r>
          </a:p>
          <a:p>
            <a:pPr lvl="1"/>
            <a:r>
              <a:rPr lang="en-US" altLang="en-US" dirty="0"/>
              <a:t>Special Programs intended to prevent or break historic or systemic patterns that have worked to disadvantage groups or people (considered to be opportunities not disadvantaging a group)</a:t>
            </a:r>
          </a:p>
          <a:p>
            <a:r>
              <a:rPr lang="en-US" altLang="en-US" sz="2400" dirty="0"/>
              <a:t>OWHA (1986) deemed they needed to exclude men from its programs in order to survive. </a:t>
            </a:r>
          </a:p>
          <a:p>
            <a:r>
              <a:rPr lang="en-US" altLang="en-US" sz="2400" b="1" dirty="0"/>
              <a:t>Safety is generally accepted reasonable justifications.</a:t>
            </a:r>
          </a:p>
          <a:p>
            <a:pPr lvl="1"/>
            <a:r>
              <a:rPr lang="en-US" altLang="en-US" b="1" dirty="0"/>
              <a:t>Party seeking to justify discriminatory practice must prove, with evidence, that the justification is reasonable.</a:t>
            </a:r>
          </a:p>
          <a:p>
            <a:pPr lvl="1"/>
            <a:r>
              <a:rPr lang="en-US" altLang="en-US" b="1" dirty="0"/>
              <a:t>Scientific evidence usually required and difficult to ascertain</a:t>
            </a:r>
          </a:p>
          <a:p>
            <a:pPr lvl="1"/>
            <a:endParaRPr lang="en-US" altLang="en-US" dirty="0"/>
          </a:p>
        </p:txBody>
      </p:sp>
    </p:spTree>
    <p:extLst>
      <p:ext uri="{BB962C8B-B14F-4D97-AF65-F5344CB8AC3E}">
        <p14:creationId xmlns:p14="http://schemas.microsoft.com/office/powerpoint/2010/main" val="96818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639374" y="383868"/>
            <a:ext cx="9367203" cy="1188720"/>
          </a:xfrm>
        </p:spPr>
        <p:txBody>
          <a:bodyPr>
            <a:normAutofit/>
          </a:bodyPr>
          <a:lstStyle/>
          <a:p>
            <a:r>
              <a:rPr lang="en-US" altLang="en-US" dirty="0"/>
              <a:t>REASONABLE ACCOMMODATION</a:t>
            </a:r>
          </a:p>
        </p:txBody>
      </p:sp>
      <p:sp>
        <p:nvSpPr>
          <p:cNvPr id="28675" name="Content Placeholder 2" descr="Rectangle: Click to edit Master text styles&#10;Second level&#10;Third level&#10;Fourth level&#10;Fifth level"/>
          <p:cNvSpPr>
            <a:spLocks noGrp="1"/>
          </p:cNvSpPr>
          <p:nvPr>
            <p:ph idx="1"/>
          </p:nvPr>
        </p:nvSpPr>
        <p:spPr>
          <a:xfrm>
            <a:off x="639373" y="1669278"/>
            <a:ext cx="9367204" cy="4041648"/>
          </a:xfrm>
        </p:spPr>
        <p:txBody>
          <a:bodyPr anchor="t">
            <a:normAutofit/>
          </a:bodyPr>
          <a:lstStyle/>
          <a:p>
            <a:r>
              <a:rPr lang="en-US" altLang="en-US" sz="2400" dirty="0"/>
              <a:t>It is necessary to make reasonable accommodations for the particular needs of an individual or group if those needs are based on a prohibited ground to the point of undue hardship. </a:t>
            </a:r>
          </a:p>
          <a:p>
            <a:endParaRPr lang="en-US" altLang="en-US" sz="2400" dirty="0"/>
          </a:p>
          <a:p>
            <a:r>
              <a:rPr lang="en-US" altLang="en-US" sz="2400" dirty="0"/>
              <a:t>Some flexibility in how a rule, policy or procedure is applied may be possible and appropriate.</a:t>
            </a:r>
          </a:p>
        </p:txBody>
      </p:sp>
    </p:spTree>
    <p:extLst>
      <p:ext uri="{BB962C8B-B14F-4D97-AF65-F5344CB8AC3E}">
        <p14:creationId xmlns:p14="http://schemas.microsoft.com/office/powerpoint/2010/main" val="256290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81C-1BF7-4FEB-A33B-A9B65AB69F4C}"/>
              </a:ext>
            </a:extLst>
          </p:cNvPr>
          <p:cNvSpPr>
            <a:spLocks noGrp="1"/>
          </p:cNvSpPr>
          <p:nvPr>
            <p:ph type="title"/>
          </p:nvPr>
        </p:nvSpPr>
        <p:spPr/>
        <p:txBody>
          <a:bodyPr/>
          <a:lstStyle/>
          <a:p>
            <a:r>
              <a:rPr lang="en-US" dirty="0"/>
              <a:t>Legal Obligations</a:t>
            </a:r>
          </a:p>
        </p:txBody>
      </p:sp>
      <p:sp>
        <p:nvSpPr>
          <p:cNvPr id="3" name="Content Placeholder 2">
            <a:extLst>
              <a:ext uri="{FF2B5EF4-FFF2-40B4-BE49-F238E27FC236}">
                <a16:creationId xmlns:a16="http://schemas.microsoft.com/office/drawing/2014/main" id="{40A4C323-EE5F-4ACB-BC12-E57AA430F8A5}"/>
              </a:ext>
            </a:extLst>
          </p:cNvPr>
          <p:cNvSpPr>
            <a:spLocks noGrp="1"/>
          </p:cNvSpPr>
          <p:nvPr>
            <p:ph idx="1"/>
          </p:nvPr>
        </p:nvSpPr>
        <p:spPr>
          <a:xfrm>
            <a:off x="838200" y="1463485"/>
            <a:ext cx="10515600" cy="5029389"/>
          </a:xfrm>
        </p:spPr>
        <p:txBody>
          <a:bodyPr>
            <a:normAutofit fontScale="92500"/>
          </a:bodyPr>
          <a:lstStyle/>
          <a:p>
            <a:pPr marL="461963" marR="0" indent="-461963">
              <a:lnSpc>
                <a:spcPct val="115000"/>
              </a:lnSpc>
              <a:spcBef>
                <a:spcPts val="0"/>
              </a:spcBef>
              <a:spcAft>
                <a:spcPts val="0"/>
              </a:spcAft>
            </a:pPr>
            <a:r>
              <a:rPr lang="en-US" sz="2200" dirty="0">
                <a:effectLst/>
                <a:latin typeface="Calibri" panose="020F0502020204030204" pitchFamily="34" charset="0"/>
                <a:ea typeface="Arial" panose="020B0604020202020204" pitchFamily="34" charset="0"/>
              </a:rPr>
              <a:t>Organizations owe a duty to their staff and stakeholders to maintain a safe and healthy environment, including an outbreak of an infectious disease.  </a:t>
            </a:r>
          </a:p>
          <a:p>
            <a:pPr marL="461963" marR="0" indent="-461963">
              <a:lnSpc>
                <a:spcPct val="115000"/>
              </a:lnSpc>
              <a:spcBef>
                <a:spcPts val="0"/>
              </a:spcBef>
              <a:spcAft>
                <a:spcPts val="0"/>
              </a:spcAft>
            </a:pPr>
            <a:endParaRPr lang="en-US" sz="2200" dirty="0">
              <a:effectLst/>
              <a:latin typeface="Calibri" panose="020F0502020204030204" pitchFamily="34" charset="0"/>
              <a:ea typeface="Arial" panose="020B0604020202020204" pitchFamily="34" charset="0"/>
            </a:endParaRPr>
          </a:p>
          <a:p>
            <a:pPr marL="461963" marR="0" indent="-461963">
              <a:lnSpc>
                <a:spcPct val="115000"/>
              </a:lnSpc>
              <a:spcBef>
                <a:spcPts val="0"/>
              </a:spcBef>
              <a:spcAft>
                <a:spcPts val="0"/>
              </a:spcAft>
            </a:pPr>
            <a:r>
              <a:rPr lang="en-US" sz="2200" dirty="0">
                <a:effectLst/>
                <a:latin typeface="Calibri" panose="020F0502020204030204" pitchFamily="34" charset="0"/>
                <a:ea typeface="Arial" panose="020B0604020202020204" pitchFamily="34" charset="0"/>
              </a:rPr>
              <a:t>An Organization is required, “take every precaution </a:t>
            </a:r>
            <a:r>
              <a:rPr lang="en-US" sz="2200" u="sng" dirty="0">
                <a:effectLst/>
                <a:latin typeface="Calibri" panose="020F0502020204030204" pitchFamily="34" charset="0"/>
                <a:ea typeface="Arial" panose="020B0604020202020204" pitchFamily="34" charset="0"/>
              </a:rPr>
              <a:t>reasonable</a:t>
            </a:r>
            <a:r>
              <a:rPr lang="en-US" sz="2200" dirty="0">
                <a:effectLst/>
                <a:latin typeface="Calibri" panose="020F0502020204030204" pitchFamily="34" charset="0"/>
                <a:ea typeface="Arial" panose="020B0604020202020204" pitchFamily="34" charset="0"/>
              </a:rPr>
              <a:t> in the circumstances for the protection of a stakeholder”, there is currently no legislation that specifically addresses the steps Organizations must take to meet this duty in the context of the COVID-19 pandemic.  </a:t>
            </a:r>
          </a:p>
          <a:p>
            <a:pPr marL="461963" marR="0" indent="-461963">
              <a:lnSpc>
                <a:spcPct val="115000"/>
              </a:lnSpc>
              <a:spcBef>
                <a:spcPts val="0"/>
              </a:spcBef>
              <a:spcAft>
                <a:spcPts val="0"/>
              </a:spcAft>
            </a:pPr>
            <a:endParaRPr lang="en-US" sz="2200" dirty="0">
              <a:effectLst/>
              <a:latin typeface="Calibri" panose="020F0502020204030204" pitchFamily="34" charset="0"/>
              <a:ea typeface="Arial" panose="020B0604020202020204" pitchFamily="34" charset="0"/>
            </a:endParaRPr>
          </a:p>
          <a:p>
            <a:pPr marL="461963" marR="0" indent="-461963">
              <a:lnSpc>
                <a:spcPct val="115000"/>
              </a:lnSpc>
              <a:spcBef>
                <a:spcPts val="0"/>
              </a:spcBef>
              <a:spcAft>
                <a:spcPts val="0"/>
              </a:spcAft>
            </a:pPr>
            <a:r>
              <a:rPr lang="en-US" sz="2200" dirty="0">
                <a:effectLst/>
                <a:latin typeface="Calibri" panose="020F0502020204030204" pitchFamily="34" charset="0"/>
                <a:ea typeface="Arial" panose="020B0604020202020204" pitchFamily="34" charset="0"/>
              </a:rPr>
              <a:t>What might be considered “reasonable” will depend on the environment and circumstances.</a:t>
            </a:r>
          </a:p>
          <a:p>
            <a:pPr marL="461963" marR="0" indent="-461963">
              <a:lnSpc>
                <a:spcPct val="115000"/>
              </a:lnSpc>
              <a:spcBef>
                <a:spcPts val="0"/>
              </a:spcBef>
              <a:spcAft>
                <a:spcPts val="0"/>
              </a:spcAft>
            </a:pPr>
            <a:endParaRPr lang="en-US" sz="2200" dirty="0">
              <a:effectLst/>
              <a:latin typeface="Calibri" panose="020F0502020204030204" pitchFamily="34" charset="0"/>
              <a:ea typeface="Arial" panose="020B0604020202020204" pitchFamily="34" charset="0"/>
            </a:endParaRPr>
          </a:p>
          <a:p>
            <a:pPr marL="461963" indent="-461963">
              <a:lnSpc>
                <a:spcPct val="115000"/>
              </a:lnSpc>
              <a:spcBef>
                <a:spcPts val="0"/>
              </a:spcBef>
            </a:pPr>
            <a:r>
              <a:rPr lang="en-US" sz="2200" dirty="0">
                <a:effectLst/>
                <a:latin typeface="Calibri" panose="020F0502020204030204" pitchFamily="34" charset="0"/>
                <a:ea typeface="Arial" panose="020B0604020202020204" pitchFamily="34" charset="0"/>
              </a:rPr>
              <a:t>The available case law on mandatory workplace vaccinations, or “Vaccinate or Mask” policies largely revolves around unionized workplaces in the long-term care, retirement home, and other health-care sectors. The outcome of such decisions have not been entirely consistent; however, Canadian courts have upheld both vaccine and mask mandates.</a:t>
            </a:r>
            <a:endParaRPr lang="en-US" sz="2200" dirty="0">
              <a:effectLst/>
              <a:latin typeface="Arial" panose="020B0604020202020204" pitchFamily="34" charset="0"/>
              <a:ea typeface="Arial" panose="020B0604020202020204" pitchFamily="34" charset="0"/>
            </a:endParaRPr>
          </a:p>
          <a:p>
            <a:pPr marL="461963" marR="0" indent="-461963">
              <a:lnSpc>
                <a:spcPct val="115000"/>
              </a:lnSpc>
              <a:spcBef>
                <a:spcPts val="0"/>
              </a:spcBef>
              <a:spcAft>
                <a:spcPts val="0"/>
              </a:spcAft>
            </a:pPr>
            <a:endParaRPr lang="en-US" sz="2400"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4273619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4B21-6FB7-4736-836C-5E74FF849621}"/>
              </a:ext>
            </a:extLst>
          </p:cNvPr>
          <p:cNvSpPr>
            <a:spLocks noGrp="1"/>
          </p:cNvSpPr>
          <p:nvPr>
            <p:ph type="title"/>
          </p:nvPr>
        </p:nvSpPr>
        <p:spPr>
          <a:xfrm>
            <a:off x="838200" y="365125"/>
            <a:ext cx="10515600" cy="1074875"/>
          </a:xfrm>
        </p:spPr>
        <p:txBody>
          <a:bodyPr/>
          <a:lstStyle/>
          <a:p>
            <a:r>
              <a:rPr lang="en-US" dirty="0"/>
              <a:t>Covid Considerations</a:t>
            </a:r>
          </a:p>
        </p:txBody>
      </p:sp>
      <p:sp>
        <p:nvSpPr>
          <p:cNvPr id="3" name="Text Placeholder 2">
            <a:extLst>
              <a:ext uri="{FF2B5EF4-FFF2-40B4-BE49-F238E27FC236}">
                <a16:creationId xmlns:a16="http://schemas.microsoft.com/office/drawing/2014/main" id="{3F4566EF-F44B-4554-BEA8-7DF8766156A8}"/>
              </a:ext>
            </a:extLst>
          </p:cNvPr>
          <p:cNvSpPr>
            <a:spLocks noGrp="1"/>
          </p:cNvSpPr>
          <p:nvPr>
            <p:ph type="body" idx="1"/>
          </p:nvPr>
        </p:nvSpPr>
        <p:spPr>
          <a:xfrm>
            <a:off x="838200" y="1518425"/>
            <a:ext cx="10515600" cy="4711975"/>
          </a:xfrm>
        </p:spPr>
        <p:txBody>
          <a:bodyPr>
            <a:normAutofit/>
          </a:bodyPr>
          <a:lstStyle/>
          <a:p>
            <a:pPr marL="0" marR="0" indent="0">
              <a:lnSpc>
                <a:spcPct val="115000"/>
              </a:lnSpc>
              <a:spcBef>
                <a:spcPts val="0"/>
              </a:spcBef>
              <a:spcAft>
                <a:spcPts val="0"/>
              </a:spcAft>
              <a:buNone/>
            </a:pPr>
            <a:r>
              <a:rPr lang="en-US" sz="1800" b="1" u="sng" dirty="0">
                <a:effectLst/>
                <a:latin typeface="Calibri" panose="020F0502020204030204" pitchFamily="34" charset="0"/>
                <a:ea typeface="Arial" panose="020B0604020202020204" pitchFamily="34" charset="0"/>
              </a:rPr>
              <a:t>The Risk to Health &amp; Safety</a:t>
            </a:r>
            <a:endParaRPr lang="en-US" sz="18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800" dirty="0">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a:lnSpc>
                <a:spcPct val="115000"/>
              </a:lnSpc>
              <a:spcBef>
                <a:spcPts val="0"/>
              </a:spcBef>
            </a:pPr>
            <a:r>
              <a:rPr lang="en-US" sz="1800" dirty="0">
                <a:effectLst/>
                <a:latin typeface="Calibri" panose="020F0502020204030204" pitchFamily="34" charset="0"/>
                <a:ea typeface="Arial" panose="020B0604020202020204" pitchFamily="34" charset="0"/>
              </a:rPr>
              <a:t>The existence of COVID-19 variants may spread more rapidly than the original strain of the virus and may impact people more severely; </a:t>
            </a:r>
            <a:endParaRPr lang="en-US" sz="1800" dirty="0">
              <a:effectLst/>
              <a:latin typeface="Arial" panose="020B0604020202020204" pitchFamily="34" charset="0"/>
              <a:ea typeface="Arial" panose="020B0604020202020204" pitchFamily="34" charset="0"/>
            </a:endParaRPr>
          </a:p>
          <a:p>
            <a:pPr>
              <a:lnSpc>
                <a:spcPct val="115000"/>
              </a:lnSpc>
              <a:spcBef>
                <a:spcPts val="0"/>
              </a:spcBef>
            </a:pPr>
            <a:r>
              <a:rPr lang="en-US" sz="1800" dirty="0">
                <a:effectLst/>
                <a:latin typeface="Calibri" panose="020F0502020204030204" pitchFamily="34" charset="0"/>
                <a:ea typeface="Arial" panose="020B0604020202020204" pitchFamily="34" charset="0"/>
              </a:rPr>
              <a:t>COVID-19 is transmissible by asymptomatic individuals, it may go undetected, thus the more rapid spread of COVID-19 variants can lead to more cases, and potentially more deaths;</a:t>
            </a:r>
            <a:endParaRPr lang="en-US" sz="1800" dirty="0">
              <a:effectLst/>
              <a:latin typeface="Arial" panose="020B0604020202020204" pitchFamily="34" charset="0"/>
              <a:ea typeface="Arial" panose="020B0604020202020204" pitchFamily="34" charset="0"/>
            </a:endParaRPr>
          </a:p>
          <a:p>
            <a:pPr>
              <a:lnSpc>
                <a:spcPct val="115000"/>
              </a:lnSpc>
              <a:spcBef>
                <a:spcPts val="0"/>
              </a:spcBef>
            </a:pPr>
            <a:r>
              <a:rPr lang="en-US" sz="1800" dirty="0">
                <a:effectLst/>
                <a:latin typeface="Calibri" panose="020F0502020204030204" pitchFamily="34" charset="0"/>
                <a:ea typeface="Arial" panose="020B0604020202020204" pitchFamily="34" charset="0"/>
              </a:rPr>
              <a:t>The potential risk of COVID-19 spread is highest when individuals are indoors, within two </a:t>
            </a:r>
            <a:r>
              <a:rPr lang="en-US" sz="1800" dirty="0" err="1">
                <a:effectLst/>
                <a:latin typeface="Calibri" panose="020F0502020204030204" pitchFamily="34" charset="0"/>
                <a:ea typeface="Arial" panose="020B0604020202020204" pitchFamily="34" charset="0"/>
              </a:rPr>
              <a:t>metres</a:t>
            </a:r>
            <a:r>
              <a:rPr lang="en-US" sz="1800" dirty="0">
                <a:effectLst/>
                <a:latin typeface="Calibri" panose="020F0502020204030204" pitchFamily="34" charset="0"/>
                <a:ea typeface="Arial" panose="020B0604020202020204" pitchFamily="34" charset="0"/>
              </a:rPr>
              <a:t> of each other, in a small space with limited ventilation, sharing equipment or food, and/or taking deep breaths (e.g. while shouting or exercising). Therefore, recreational activities and sports occurring indoors and/or in close proximity to others, are considered higher risk; </a:t>
            </a:r>
            <a:endParaRPr lang="en-US" sz="1800" dirty="0">
              <a:effectLst/>
              <a:latin typeface="Arial" panose="020B0604020202020204" pitchFamily="34" charset="0"/>
              <a:ea typeface="Arial" panose="020B0604020202020204" pitchFamily="34" charset="0"/>
            </a:endParaRPr>
          </a:p>
          <a:p>
            <a:pPr>
              <a:lnSpc>
                <a:spcPct val="115000"/>
              </a:lnSpc>
              <a:spcBef>
                <a:spcPts val="0"/>
              </a:spcBef>
            </a:pPr>
            <a:r>
              <a:rPr lang="en-US" sz="1800" dirty="0">
                <a:effectLst/>
                <a:latin typeface="Calibri" panose="020F0502020204030204" pitchFamily="34" charset="0"/>
                <a:ea typeface="Arial" panose="020B0604020202020204" pitchFamily="34" charset="0"/>
              </a:rPr>
              <a:t>Maintaining physical distance during recreation activities and sport can often be more challenging, especially when the activities involve younger children, who may not fully understand the risk; and</a:t>
            </a:r>
            <a:endParaRPr lang="en-US" sz="1800" dirty="0">
              <a:effectLst/>
              <a:latin typeface="Arial" panose="020B0604020202020204" pitchFamily="34" charset="0"/>
              <a:ea typeface="Arial" panose="020B0604020202020204" pitchFamily="34" charset="0"/>
            </a:endParaRPr>
          </a:p>
          <a:p>
            <a:pPr>
              <a:lnSpc>
                <a:spcPct val="115000"/>
              </a:lnSpc>
              <a:spcBef>
                <a:spcPts val="0"/>
              </a:spcBef>
            </a:pPr>
            <a:r>
              <a:rPr lang="en-US" sz="1800" dirty="0">
                <a:effectLst/>
                <a:latin typeface="Calibri" panose="020F0502020204030204" pitchFamily="34" charset="0"/>
                <a:ea typeface="Arial" panose="020B0604020202020204" pitchFamily="34" charset="0"/>
              </a:rPr>
              <a:t>Some sports and athletic activities, especially those that are high-contact or team sports, can pose a greater risk for COVID-19 transmission.</a:t>
            </a:r>
            <a:endParaRPr lang="en-US" sz="1800"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404124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8256-AEE1-4765-B271-7E424D070F3E}"/>
              </a:ext>
            </a:extLst>
          </p:cNvPr>
          <p:cNvSpPr>
            <a:spLocks noGrp="1"/>
          </p:cNvSpPr>
          <p:nvPr>
            <p:ph type="title"/>
          </p:nvPr>
        </p:nvSpPr>
        <p:spPr>
          <a:xfrm>
            <a:off x="494168" y="0"/>
            <a:ext cx="10515600" cy="1325563"/>
          </a:xfrm>
        </p:spPr>
        <p:txBody>
          <a:bodyPr/>
          <a:lstStyle/>
          <a:p>
            <a:r>
              <a:rPr lang="en-US" dirty="0"/>
              <a:t>Human Rights Considerations</a:t>
            </a:r>
          </a:p>
        </p:txBody>
      </p:sp>
      <p:sp>
        <p:nvSpPr>
          <p:cNvPr id="3" name="Content Placeholder 2">
            <a:extLst>
              <a:ext uri="{FF2B5EF4-FFF2-40B4-BE49-F238E27FC236}">
                <a16:creationId xmlns:a16="http://schemas.microsoft.com/office/drawing/2014/main" id="{DDFB50FB-E111-4665-8CFF-E1D49514DF85}"/>
              </a:ext>
            </a:extLst>
          </p:cNvPr>
          <p:cNvSpPr>
            <a:spLocks noGrp="1"/>
          </p:cNvSpPr>
          <p:nvPr>
            <p:ph idx="1"/>
          </p:nvPr>
        </p:nvSpPr>
        <p:spPr>
          <a:xfrm>
            <a:off x="494167" y="1092294"/>
            <a:ext cx="11139535" cy="5516736"/>
          </a:xfrm>
        </p:spPr>
        <p:txBody>
          <a:bodyPr>
            <a:normAutofit fontScale="92500" lnSpcReduction="10000"/>
          </a:bodyPr>
          <a:lstStyle/>
          <a:p>
            <a:pPr>
              <a:lnSpc>
                <a:spcPct val="115000"/>
              </a:lnSpc>
              <a:spcBef>
                <a:spcPts val="0"/>
              </a:spcBef>
            </a:pPr>
            <a:r>
              <a:rPr lang="en-US" sz="2100" dirty="0">
                <a:effectLst/>
                <a:latin typeface="Calibri" panose="020F0502020204030204" pitchFamily="34" charset="0"/>
                <a:ea typeface="Arial" panose="020B0604020202020204" pitchFamily="34" charset="0"/>
              </a:rPr>
              <a:t>An individual’s reasons for refusing to get vaccinated do not relate to a valid human rights ground (religion or health reasons), based on a political or strongly held personal belief for example, this would be insufficient to claim discrimination.  </a:t>
            </a:r>
            <a:endParaRPr lang="en-US" sz="2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2100" dirty="0">
              <a:effectLst/>
              <a:latin typeface="Arial" panose="020B0604020202020204" pitchFamily="34" charset="0"/>
              <a:ea typeface="Arial" panose="020B0604020202020204" pitchFamily="34" charset="0"/>
            </a:endParaRPr>
          </a:p>
          <a:p>
            <a:pPr>
              <a:lnSpc>
                <a:spcPct val="115000"/>
              </a:lnSpc>
              <a:spcBef>
                <a:spcPts val="0"/>
              </a:spcBef>
            </a:pPr>
            <a:r>
              <a:rPr lang="en-US" sz="2100" dirty="0">
                <a:effectLst/>
                <a:latin typeface="Calibri" panose="020F0502020204030204" pitchFamily="34" charset="0"/>
                <a:ea typeface="Arial" panose="020B0604020202020204" pitchFamily="34" charset="0"/>
              </a:rPr>
              <a:t>To argue that mandatory vaccination is a bona fide, </a:t>
            </a:r>
            <a:r>
              <a:rPr lang="en-US" sz="2100" u="none" strike="noStrike" dirty="0">
                <a:effectLst/>
                <a:latin typeface="Calibri" panose="020F0502020204030204" pitchFamily="34" charset="0"/>
                <a:ea typeface="Arial" panose="020B0604020202020204" pitchFamily="34" charset="0"/>
              </a:rPr>
              <a:t> </a:t>
            </a:r>
            <a:r>
              <a:rPr lang="en-US" sz="2100" dirty="0">
                <a:effectLst/>
                <a:latin typeface="Calibri" panose="020F0502020204030204" pitchFamily="34" charset="0"/>
                <a:ea typeface="Arial" panose="020B0604020202020204" pitchFamily="34" charset="0"/>
              </a:rPr>
              <a:t>a court might ask, </a:t>
            </a:r>
            <a:endParaRPr lang="en-US" sz="21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2100" dirty="0">
                <a:effectLst/>
                <a:latin typeface="Calibri" panose="020F0502020204030204" pitchFamily="34" charset="0"/>
                <a:ea typeface="Arial" panose="020B0604020202020204" pitchFamily="34" charset="0"/>
              </a:rPr>
              <a:t> </a:t>
            </a:r>
            <a:endParaRPr lang="en-US" sz="2100" dirty="0">
              <a:effectLst/>
              <a:latin typeface="Arial" panose="020B0604020202020204" pitchFamily="34" charset="0"/>
              <a:ea typeface="Arial" panose="020B0604020202020204" pitchFamily="34" charset="0"/>
            </a:endParaRPr>
          </a:p>
          <a:p>
            <a:pPr marL="569913" marR="0" lvl="0" indent="-342900">
              <a:spcBef>
                <a:spcPts val="0"/>
              </a:spcBef>
              <a:spcAft>
                <a:spcPts val="0"/>
              </a:spcAft>
              <a:buFont typeface="+mj-lt"/>
              <a:buAutoNum type="arabicPeriod"/>
            </a:pPr>
            <a:r>
              <a:rPr lang="en-CA" sz="2100" dirty="0">
                <a:effectLst/>
                <a:latin typeface="Calibri" panose="020F0502020204030204" pitchFamily="34" charset="0"/>
                <a:ea typeface="Cambria" panose="02040503050406030204" pitchFamily="18" charset="0"/>
              </a:rPr>
              <a:t>What are the potential harms from COVID-19?</a:t>
            </a:r>
            <a:endParaRPr lang="en-US" sz="2100" dirty="0">
              <a:effectLst/>
              <a:latin typeface="Times New Roman" panose="02020603050405020304" pitchFamily="18" charset="0"/>
              <a:ea typeface="Cambria" panose="02040503050406030204" pitchFamily="18" charset="0"/>
            </a:endParaRPr>
          </a:p>
          <a:p>
            <a:pPr marL="569913" marR="0" lvl="0" indent="-342900">
              <a:spcBef>
                <a:spcPts val="0"/>
              </a:spcBef>
              <a:spcAft>
                <a:spcPts val="0"/>
              </a:spcAft>
              <a:buFont typeface="+mj-lt"/>
              <a:buAutoNum type="arabicPeriod"/>
            </a:pPr>
            <a:r>
              <a:rPr lang="en-CA" sz="2100" dirty="0">
                <a:effectLst/>
                <a:latin typeface="Calibri" panose="020F0502020204030204" pitchFamily="34" charset="0"/>
                <a:ea typeface="Cambria" panose="02040503050406030204" pitchFamily="18" charset="0"/>
              </a:rPr>
              <a:t>What is the evidence of the effectiveness of vaccines in responding to those harms? For example, if the objective is to prevent transmission, what is the efficacy of the current available vaccines for preventing all (and newer) strains of the virus?</a:t>
            </a:r>
            <a:endParaRPr lang="en-US" sz="2100" dirty="0">
              <a:effectLst/>
              <a:latin typeface="Times New Roman" panose="02020603050405020304" pitchFamily="18" charset="0"/>
              <a:ea typeface="Cambria" panose="02040503050406030204" pitchFamily="18" charset="0"/>
            </a:endParaRPr>
          </a:p>
          <a:p>
            <a:pPr marL="569913" marR="0" lvl="0" indent="-342900">
              <a:spcBef>
                <a:spcPts val="0"/>
              </a:spcBef>
              <a:spcAft>
                <a:spcPts val="0"/>
              </a:spcAft>
              <a:buFont typeface="+mj-lt"/>
              <a:buAutoNum type="arabicPeriod"/>
            </a:pPr>
            <a:r>
              <a:rPr lang="en-CA" sz="2100" dirty="0">
                <a:effectLst/>
                <a:latin typeface="Calibri" panose="020F0502020204030204" pitchFamily="34" charset="0"/>
                <a:ea typeface="Cambria" panose="02040503050406030204" pitchFamily="18" charset="0"/>
              </a:rPr>
              <a:t>Is there evidence that mandatory vaccination is more effective than alternative health and safety measures (such as mask wearing and regular testing) that could be implemented?</a:t>
            </a:r>
            <a:endParaRPr lang="en-US" sz="2100" dirty="0">
              <a:effectLst/>
              <a:latin typeface="Times New Roman" panose="02020603050405020304" pitchFamily="18" charset="0"/>
              <a:ea typeface="Cambria" panose="02040503050406030204" pitchFamily="18" charset="0"/>
            </a:endParaRPr>
          </a:p>
          <a:p>
            <a:pPr marL="569913" marR="0" lvl="0" indent="-342900">
              <a:spcBef>
                <a:spcPts val="0"/>
              </a:spcBef>
              <a:spcAft>
                <a:spcPts val="0"/>
              </a:spcAft>
              <a:buFont typeface="+mj-lt"/>
              <a:buAutoNum type="arabicPeriod"/>
            </a:pPr>
            <a:r>
              <a:rPr lang="en-CA" sz="2100" dirty="0">
                <a:effectLst/>
                <a:latin typeface="Calibri" panose="020F0502020204030204" pitchFamily="34" charset="0"/>
                <a:ea typeface="Cambria" panose="02040503050406030204" pitchFamily="18" charset="0"/>
              </a:rPr>
              <a:t>Are there practical considerations (e.g., cost, access to vaccines, enforcement difficulties) that make the vaccine, or other alternative measures, an unreasonable or ineffective measure? </a:t>
            </a:r>
            <a:endParaRPr lang="en-US" sz="2100" dirty="0">
              <a:effectLst/>
              <a:latin typeface="Times New Roman" panose="02020603050405020304" pitchFamily="18" charset="0"/>
              <a:ea typeface="Cambria" panose="02040503050406030204" pitchFamily="18" charset="0"/>
            </a:endParaRPr>
          </a:p>
          <a:p>
            <a:pPr marL="569913" marR="0" lvl="0" indent="-342900">
              <a:spcBef>
                <a:spcPts val="0"/>
              </a:spcBef>
              <a:spcAft>
                <a:spcPts val="0"/>
              </a:spcAft>
              <a:buFont typeface="+mj-lt"/>
              <a:buAutoNum type="arabicPeriod"/>
            </a:pPr>
            <a:r>
              <a:rPr lang="en-CA" sz="2100" dirty="0">
                <a:effectLst/>
                <a:latin typeface="Calibri" panose="020F0502020204030204" pitchFamily="34" charset="0"/>
                <a:ea typeface="Cambria" panose="02040503050406030204" pitchFamily="18" charset="0"/>
              </a:rPr>
              <a:t>Would, or could, a more lenient policy, such as </a:t>
            </a:r>
            <a:r>
              <a:rPr lang="en-CA" sz="2100" i="1" dirty="0">
                <a:effectLst/>
                <a:latin typeface="Calibri" panose="020F0502020204030204" pitchFamily="34" charset="0"/>
                <a:ea typeface="Cambria" panose="02040503050406030204" pitchFamily="18" charset="0"/>
              </a:rPr>
              <a:t>strongly encouraging</a:t>
            </a:r>
            <a:r>
              <a:rPr lang="en-CA" sz="2100" dirty="0">
                <a:effectLst/>
                <a:latin typeface="Calibri" panose="020F0502020204030204" pitchFamily="34" charset="0"/>
                <a:ea typeface="Cambria" panose="02040503050406030204" pitchFamily="18" charset="0"/>
              </a:rPr>
              <a:t> vaccination achieve the same objective?</a:t>
            </a:r>
            <a:endParaRPr lang="en-US" sz="2100" dirty="0">
              <a:effectLst/>
              <a:latin typeface="Times New Roman" panose="02020603050405020304" pitchFamily="18" charset="0"/>
              <a:ea typeface="Cambria" panose="02040503050406030204" pitchFamily="18" charset="0"/>
            </a:endParaRPr>
          </a:p>
          <a:p>
            <a:pPr marL="227013" marR="0" indent="0">
              <a:lnSpc>
                <a:spcPct val="115000"/>
              </a:lnSpc>
              <a:spcBef>
                <a:spcPts val="0"/>
              </a:spcBef>
              <a:spcAft>
                <a:spcPts val="0"/>
              </a:spcAft>
              <a:buNone/>
            </a:pPr>
            <a:r>
              <a:rPr lang="en-US" sz="2100" u="none" strike="noStrike" dirty="0">
                <a:effectLst/>
                <a:latin typeface="Calibri" panose="020F0502020204030204" pitchFamily="34" charset="0"/>
                <a:ea typeface="Arial" panose="020B0604020202020204" pitchFamily="34" charset="0"/>
              </a:rPr>
              <a:t> </a:t>
            </a:r>
            <a:endParaRPr lang="en-US" sz="2100" dirty="0">
              <a:effectLst/>
              <a:latin typeface="Arial" panose="020B0604020202020204" pitchFamily="34" charset="0"/>
              <a:ea typeface="Arial" panose="020B0604020202020204" pitchFamily="34" charset="0"/>
            </a:endParaRPr>
          </a:p>
          <a:p>
            <a:pPr>
              <a:lnSpc>
                <a:spcPct val="115000"/>
              </a:lnSpc>
              <a:spcBef>
                <a:spcPts val="0"/>
              </a:spcBef>
            </a:pPr>
            <a:r>
              <a:rPr lang="en-US" sz="2100" dirty="0">
                <a:effectLst/>
                <a:latin typeface="Calibri" panose="020F0502020204030204" pitchFamily="34" charset="0"/>
                <a:ea typeface="Arial" panose="020B0604020202020204" pitchFamily="34" charset="0"/>
              </a:rPr>
              <a:t>Even if mandatory vaccination is held to be bona fide, it would still have to be shown that it would be an undue hardship to make an accommodation for an unvaccinated individual, taking into account all the circumstances, including health, safety, magnitude of risk, bearers of risk, cost, etc.</a:t>
            </a:r>
            <a:endParaRPr lang="en-US" sz="2100"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607770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591494" y="555563"/>
            <a:ext cx="6981825" cy="1662113"/>
          </a:xfrm>
          <a:prstGeom prst="rect">
            <a:avLst/>
          </a:prstGeom>
          <a:noFill/>
          <a:ln w="9525">
            <a:noFill/>
            <a:miter lim="800000"/>
            <a:headEnd/>
            <a:tailEnd/>
          </a:ln>
        </p:spPr>
        <p:txBody>
          <a:bodyPr>
            <a:spAutoFit/>
          </a:bodyPr>
          <a:lstStyle/>
          <a:p>
            <a:pPr>
              <a:spcBef>
                <a:spcPct val="50000"/>
              </a:spcBef>
              <a:defRPr/>
            </a:pPr>
            <a:r>
              <a:rPr lang="en-US" sz="6000" b="1" dirty="0">
                <a:solidFill>
                  <a:srgbClr val="FF6600"/>
                </a:solidFill>
                <a:latin typeface="Corbel" pitchFamily="34" charset="0"/>
                <a:cs typeface="Arial" charset="0"/>
              </a:rPr>
              <a:t> </a:t>
            </a:r>
            <a:r>
              <a:rPr lang="en-US" sz="5400" b="1" dirty="0">
                <a:solidFill>
                  <a:srgbClr val="FF0000"/>
                </a:solidFill>
                <a:cs typeface="Arial" charset="0"/>
              </a:rPr>
              <a:t>Privacy Concerns</a:t>
            </a:r>
          </a:p>
          <a:p>
            <a:pPr>
              <a:spcBef>
                <a:spcPct val="50000"/>
              </a:spcBef>
              <a:defRPr/>
            </a:pPr>
            <a:endParaRPr lang="en-US" sz="2800" b="1" dirty="0">
              <a:solidFill>
                <a:srgbClr val="FF0000"/>
              </a:solidFill>
              <a:latin typeface="Corbel" pitchFamily="34" charset="0"/>
              <a:cs typeface="Arial" charset="0"/>
            </a:endParaRPr>
          </a:p>
        </p:txBody>
      </p:sp>
      <p:pic>
        <p:nvPicPr>
          <p:cNvPr id="4" name="Picture Placeholder 4" descr="A person sitting on a chair with a parachute attached to their head&#10;&#10;Description automatically generated with low confidence">
            <a:extLst>
              <a:ext uri="{FF2B5EF4-FFF2-40B4-BE49-F238E27FC236}">
                <a16:creationId xmlns:a16="http://schemas.microsoft.com/office/drawing/2014/main" id="{D5D75C62-5C81-43E8-9847-B6E2C4820D0B}"/>
              </a:ext>
            </a:extLst>
          </p:cNvPr>
          <p:cNvPicPr>
            <a:picLocks noChangeAspect="1"/>
          </p:cNvPicPr>
          <p:nvPr/>
        </p:nvPicPr>
        <p:blipFill>
          <a:blip r:embed="rId3">
            <a:extLst>
              <a:ext uri="{28A0092B-C50C-407E-A947-70E740481C1C}">
                <a14:useLocalDpi xmlns:a14="http://schemas.microsoft.com/office/drawing/2010/main" val="0"/>
              </a:ext>
            </a:extLst>
          </a:blip>
          <a:srcRect l="14381" r="14381"/>
          <a:stretch>
            <a:fillRect/>
          </a:stretch>
        </p:blipFill>
        <p:spPr>
          <a:xfrm>
            <a:off x="6578852" y="900799"/>
            <a:ext cx="3700930" cy="2922288"/>
          </a:xfrm>
          <a:prstGeom prst="rect">
            <a:avLst/>
          </a:prstGeom>
        </p:spPr>
      </p:pic>
      <p:pic>
        <p:nvPicPr>
          <p:cNvPr id="5" name="image1.png">
            <a:extLst>
              <a:ext uri="{FF2B5EF4-FFF2-40B4-BE49-F238E27FC236}">
                <a16:creationId xmlns:a16="http://schemas.microsoft.com/office/drawing/2014/main" id="{C3FEC7AD-9932-4FE6-A139-117A31C77D17}"/>
              </a:ext>
            </a:extLst>
          </p:cNvPr>
          <p:cNvPicPr/>
          <p:nvPr/>
        </p:nvPicPr>
        <p:blipFill>
          <a:blip r:embed="rId4"/>
          <a:srcRect/>
          <a:stretch>
            <a:fillRect/>
          </a:stretch>
        </p:blipFill>
        <p:spPr>
          <a:xfrm>
            <a:off x="6578852" y="4089980"/>
            <a:ext cx="3572149" cy="1100689"/>
          </a:xfrm>
          <a:prstGeom prst="rect">
            <a:avLst/>
          </a:prstGeom>
          <a:ln/>
        </p:spPr>
      </p:pic>
    </p:spTree>
    <p:extLst>
      <p:ext uri="{BB962C8B-B14F-4D97-AF65-F5344CB8AC3E}">
        <p14:creationId xmlns:p14="http://schemas.microsoft.com/office/powerpoint/2010/main" val="208060540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9D11-4A43-4D18-803E-FF5625A1BD1C}"/>
              </a:ext>
            </a:extLst>
          </p:cNvPr>
          <p:cNvSpPr>
            <a:spLocks noGrp="1"/>
          </p:cNvSpPr>
          <p:nvPr>
            <p:ph type="title"/>
          </p:nvPr>
        </p:nvSpPr>
        <p:spPr/>
        <p:txBody>
          <a:bodyPr/>
          <a:lstStyle/>
          <a:p>
            <a:r>
              <a:rPr lang="en-US" dirty="0"/>
              <a:t>WHO WE ARE: </a:t>
            </a:r>
            <a:br>
              <a:rPr lang="en-US" dirty="0"/>
            </a:br>
            <a:r>
              <a:rPr lang="en-US" dirty="0"/>
              <a:t>SPORT LAW</a:t>
            </a:r>
            <a:endParaRPr lang="en-CA" dirty="0"/>
          </a:p>
        </p:txBody>
      </p:sp>
      <p:sp>
        <p:nvSpPr>
          <p:cNvPr id="4" name="Text Placeholder 3">
            <a:extLst>
              <a:ext uri="{FF2B5EF4-FFF2-40B4-BE49-F238E27FC236}">
                <a16:creationId xmlns:a16="http://schemas.microsoft.com/office/drawing/2014/main" id="{AA9DE27B-A6D8-4765-ACDF-13A4FD0EC390}"/>
              </a:ext>
            </a:extLst>
          </p:cNvPr>
          <p:cNvSpPr>
            <a:spLocks noGrp="1"/>
          </p:cNvSpPr>
          <p:nvPr>
            <p:ph type="body" sz="half" idx="2"/>
          </p:nvPr>
        </p:nvSpPr>
        <p:spPr>
          <a:xfrm>
            <a:off x="839788" y="2213810"/>
            <a:ext cx="3932237" cy="3655177"/>
          </a:xfrm>
        </p:spPr>
        <p:txBody>
          <a:bodyPr>
            <a:normAutofit lnSpcReduction="10000"/>
          </a:bodyPr>
          <a:lstStyle/>
          <a:p>
            <a:r>
              <a:rPr lang="en-CA" dirty="0"/>
              <a:t>Providing strategic insight to the Canadian sport community through professional services in these areas:</a:t>
            </a:r>
          </a:p>
          <a:p>
            <a:endParaRPr lang="en-CA" dirty="0"/>
          </a:p>
          <a:p>
            <a:pPr marL="285750" indent="-285750">
              <a:buFont typeface="Arial" panose="020B0604020202020204" pitchFamily="34" charset="0"/>
              <a:buChar char="•"/>
            </a:pPr>
            <a:r>
              <a:rPr lang="en-CA" dirty="0">
                <a:solidFill>
                  <a:schemeClr val="tx1"/>
                </a:solidFill>
              </a:rPr>
              <a:t>Legal Solutions</a:t>
            </a:r>
          </a:p>
          <a:p>
            <a:pPr marL="285750" indent="-285750">
              <a:buFont typeface="Arial" panose="020B0604020202020204" pitchFamily="34" charset="0"/>
              <a:buChar char="•"/>
            </a:pPr>
            <a:r>
              <a:rPr lang="en-CA" dirty="0">
                <a:solidFill>
                  <a:schemeClr val="tx1"/>
                </a:solidFill>
              </a:rPr>
              <a:t>Communications</a:t>
            </a:r>
          </a:p>
          <a:p>
            <a:pPr marL="285750" indent="-285750">
              <a:buFont typeface="Arial" panose="020B0604020202020204" pitchFamily="34" charset="0"/>
              <a:buChar char="•"/>
            </a:pPr>
            <a:r>
              <a:rPr lang="en-CA" dirty="0">
                <a:solidFill>
                  <a:schemeClr val="tx1"/>
                </a:solidFill>
              </a:rPr>
              <a:t>Human Resource Management</a:t>
            </a:r>
          </a:p>
          <a:p>
            <a:pPr marL="285750" indent="-285750">
              <a:buFont typeface="Arial" panose="020B0604020202020204" pitchFamily="34" charset="0"/>
              <a:buChar char="•"/>
            </a:pPr>
            <a:r>
              <a:rPr lang="en-CA" dirty="0">
                <a:solidFill>
                  <a:schemeClr val="tx1"/>
                </a:solidFill>
              </a:rPr>
              <a:t>Governance</a:t>
            </a:r>
          </a:p>
          <a:p>
            <a:pPr marL="285750" indent="-285750">
              <a:buFont typeface="Arial" panose="020B0604020202020204" pitchFamily="34" charset="0"/>
              <a:buChar char="•"/>
            </a:pPr>
            <a:r>
              <a:rPr lang="en-CA" dirty="0">
                <a:solidFill>
                  <a:schemeClr val="tx1"/>
                </a:solidFill>
              </a:rPr>
              <a:t>Risk Management</a:t>
            </a:r>
          </a:p>
          <a:p>
            <a:pPr marL="285750" indent="-285750">
              <a:buFont typeface="Arial" panose="020B0604020202020204" pitchFamily="34" charset="0"/>
              <a:buChar char="•"/>
            </a:pPr>
            <a:r>
              <a:rPr lang="en-CA" dirty="0">
                <a:solidFill>
                  <a:schemeClr val="tx1"/>
                </a:solidFill>
              </a:rPr>
              <a:t>Financial Management</a:t>
            </a:r>
          </a:p>
          <a:p>
            <a:pPr marL="285750" indent="-285750">
              <a:buFont typeface="Arial" panose="020B0604020202020204" pitchFamily="34" charset="0"/>
              <a:buChar char="•"/>
            </a:pPr>
            <a:r>
              <a:rPr lang="en-CA" dirty="0">
                <a:solidFill>
                  <a:schemeClr val="tx1"/>
                </a:solidFill>
              </a:rPr>
              <a:t>Safe Sport</a:t>
            </a:r>
          </a:p>
          <a:p>
            <a:pPr marL="285750" indent="-285750">
              <a:buFont typeface="Arial" panose="020B0604020202020204" pitchFamily="34" charset="0"/>
              <a:buChar char="•"/>
            </a:pPr>
            <a:r>
              <a:rPr lang="en-CA" dirty="0">
                <a:solidFill>
                  <a:schemeClr val="tx1"/>
                </a:solidFill>
              </a:rPr>
              <a:t>Equity, Diversity, and Inclusion</a:t>
            </a:r>
          </a:p>
          <a:p>
            <a:pPr marL="285750" indent="-285750">
              <a:buFont typeface="Arial" panose="020B0604020202020204" pitchFamily="34" charset="0"/>
              <a:buChar char="•"/>
            </a:pPr>
            <a:endParaRPr lang="en-CA" dirty="0"/>
          </a:p>
        </p:txBody>
      </p:sp>
      <p:pic>
        <p:nvPicPr>
          <p:cNvPr id="5" name="Picture Placeholder 4" descr="A person sitting on a chair with a parachute attached to their head&#10;&#10;Description automatically generated with low confidence">
            <a:extLst>
              <a:ext uri="{FF2B5EF4-FFF2-40B4-BE49-F238E27FC236}">
                <a16:creationId xmlns:a16="http://schemas.microsoft.com/office/drawing/2014/main" id="{E234FDEE-253E-4D2B-AB86-2077FF77634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a:xfrm>
            <a:off x="5183188" y="987425"/>
            <a:ext cx="6172200" cy="4873625"/>
          </a:xfrm>
          <a:prstGeom prst="rect">
            <a:avLst/>
          </a:prstGeom>
        </p:spPr>
      </p:pic>
    </p:spTree>
    <p:extLst>
      <p:ext uri="{BB962C8B-B14F-4D97-AF65-F5344CB8AC3E}">
        <p14:creationId xmlns:p14="http://schemas.microsoft.com/office/powerpoint/2010/main" val="1404572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4B21-6FB7-4736-836C-5E74FF849621}"/>
              </a:ext>
            </a:extLst>
          </p:cNvPr>
          <p:cNvSpPr>
            <a:spLocks noGrp="1"/>
          </p:cNvSpPr>
          <p:nvPr>
            <p:ph type="title"/>
          </p:nvPr>
        </p:nvSpPr>
        <p:spPr>
          <a:xfrm>
            <a:off x="838200" y="365125"/>
            <a:ext cx="10515600" cy="1074875"/>
          </a:xfrm>
        </p:spPr>
        <p:txBody>
          <a:bodyPr/>
          <a:lstStyle/>
          <a:p>
            <a:r>
              <a:rPr lang="en-US" dirty="0"/>
              <a:t>Privacy Concerns</a:t>
            </a:r>
          </a:p>
        </p:txBody>
      </p:sp>
      <p:sp>
        <p:nvSpPr>
          <p:cNvPr id="3" name="Text Placeholder 2">
            <a:extLst>
              <a:ext uri="{FF2B5EF4-FFF2-40B4-BE49-F238E27FC236}">
                <a16:creationId xmlns:a16="http://schemas.microsoft.com/office/drawing/2014/main" id="{3F4566EF-F44B-4554-BEA8-7DF8766156A8}"/>
              </a:ext>
            </a:extLst>
          </p:cNvPr>
          <p:cNvSpPr>
            <a:spLocks noGrp="1"/>
          </p:cNvSpPr>
          <p:nvPr>
            <p:ph type="body" idx="1"/>
          </p:nvPr>
        </p:nvSpPr>
        <p:spPr>
          <a:xfrm>
            <a:off x="838200" y="1518425"/>
            <a:ext cx="10515600" cy="4711975"/>
          </a:xfrm>
        </p:spPr>
        <p:txBody>
          <a:bodyPr>
            <a:normAutofit fontScale="70000" lnSpcReduction="20000"/>
          </a:bodyPr>
          <a:lstStyle/>
          <a:p>
            <a:pPr marL="306910" indent="-306910" algn="just">
              <a:lnSpc>
                <a:spcPct val="107000"/>
              </a:lnSpc>
              <a:spcBef>
                <a:spcPts val="0"/>
              </a:spcBef>
              <a:spcAft>
                <a:spcPts val="1067"/>
              </a:spcAft>
              <a:buFont typeface="Wingdings" panose="05000000000000000000" pitchFamily="2" charset="2"/>
              <a:buChar char="§"/>
            </a:pPr>
            <a:r>
              <a:rPr lang="en-CA" sz="2400" dirty="0">
                <a:latin typeface="Calibri" panose="020F0502020204030204" pitchFamily="34" charset="0"/>
                <a:ea typeface="Calibri" panose="020F0502020204030204" pitchFamily="34" charset="0"/>
                <a:cs typeface="Calibri" panose="020F0502020204030204" pitchFamily="34" charset="0"/>
              </a:rPr>
              <a:t>An underlying assumption involving the use of vaccination passports is that individuals are required to </a:t>
            </a:r>
            <a:r>
              <a:rPr lang="en-CA" sz="2400" b="1" dirty="0">
                <a:latin typeface="Calibri" panose="020F0502020204030204" pitchFamily="34" charset="0"/>
                <a:ea typeface="Calibri" panose="020F0502020204030204" pitchFamily="34" charset="0"/>
                <a:cs typeface="Calibri" panose="020F0502020204030204" pitchFamily="34" charset="0"/>
              </a:rPr>
              <a:t>disclose personal health information </a:t>
            </a:r>
            <a:r>
              <a:rPr lang="en-CA" sz="2400" dirty="0">
                <a:latin typeface="Calibri" panose="020F0502020204030204" pitchFamily="34" charset="0"/>
                <a:ea typeface="Calibri" panose="020F0502020204030204" pitchFamily="34" charset="0"/>
                <a:cs typeface="Calibri" panose="020F0502020204030204" pitchFamily="34" charset="0"/>
              </a:rPr>
              <a:t>to access programming or be granted access to a facility. While there are potential benefits to these documents, there are significant legal issues to consider.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06910" indent="-306910" algn="just">
              <a:lnSpc>
                <a:spcPct val="107000"/>
              </a:lnSpc>
              <a:spcBef>
                <a:spcPts val="0"/>
              </a:spcBef>
              <a:spcAft>
                <a:spcPts val="1067"/>
              </a:spcAft>
              <a:buFont typeface="Wingdings" panose="05000000000000000000" pitchFamily="2" charset="2"/>
              <a:buChar char="§"/>
            </a:pPr>
            <a:r>
              <a:rPr lang="en-CA" sz="2400" dirty="0">
                <a:latin typeface="Calibri" panose="020F0502020204030204" pitchFamily="34" charset="0"/>
                <a:ea typeface="Calibri" panose="020F0502020204030204" pitchFamily="34" charset="0"/>
                <a:cs typeface="Calibri" panose="020F0502020204030204" pitchFamily="34" charset="0"/>
              </a:rPr>
              <a:t>The use of vaccination passports has the potential to encroach on the rights of participants, including substantial </a:t>
            </a:r>
            <a:r>
              <a:rPr lang="en-CA" sz="2400" b="1" dirty="0">
                <a:latin typeface="Calibri" panose="020F0502020204030204" pitchFamily="34" charset="0"/>
                <a:ea typeface="Calibri" panose="020F0502020204030204" pitchFamily="34" charset="0"/>
                <a:cs typeface="Calibri" panose="020F0502020204030204" pitchFamily="34" charset="0"/>
              </a:rPr>
              <a:t>privacy concerns </a:t>
            </a:r>
            <a:r>
              <a:rPr lang="en-CA" sz="2400" dirty="0">
                <a:latin typeface="Calibri" panose="020F0502020204030204" pitchFamily="34" charset="0"/>
                <a:ea typeface="Calibri" panose="020F0502020204030204" pitchFamily="34" charset="0"/>
                <a:cs typeface="Calibri" panose="020F0502020204030204" pitchFamily="34" charset="0"/>
              </a:rPr>
              <a:t>around the </a:t>
            </a:r>
            <a:r>
              <a:rPr lang="en-CA" sz="2400" b="1" dirty="0">
                <a:latin typeface="Calibri" panose="020F0502020204030204" pitchFamily="34" charset="0"/>
                <a:ea typeface="Calibri" panose="020F0502020204030204" pitchFamily="34" charset="0"/>
                <a:cs typeface="Calibri" panose="020F0502020204030204" pitchFamily="34" charset="0"/>
              </a:rPr>
              <a:t>collecting and storage of personal health information</a:t>
            </a:r>
            <a:r>
              <a:rPr lang="en-CA" sz="2400" dirty="0">
                <a:latin typeface="Calibri" panose="020F0502020204030204" pitchFamily="34" charset="0"/>
                <a:ea typeface="Calibri" panose="020F0502020204030204" pitchFamily="34" charset="0"/>
                <a:cs typeface="Calibri" panose="020F0502020204030204" pitchFamily="34" charset="0"/>
              </a:rPr>
              <a:t>. This type of information is highly confidential and </a:t>
            </a:r>
            <a:r>
              <a:rPr lang="en-CA" sz="2400" b="1" dirty="0">
                <a:latin typeface="Calibri" panose="020F0502020204030204" pitchFamily="34" charset="0"/>
                <a:ea typeface="Calibri" panose="020F0502020204030204" pitchFamily="34" charset="0"/>
                <a:cs typeface="Calibri" panose="020F0502020204030204" pitchFamily="34" charset="0"/>
              </a:rPr>
              <a:t>tightly regulated by provincial and federal legislation</a:t>
            </a:r>
            <a:r>
              <a:rPr lang="en-CA" sz="2400" dirty="0">
                <a:latin typeface="Calibri" panose="020F0502020204030204" pitchFamily="34" charset="0"/>
                <a:ea typeface="Calibri" panose="020F0502020204030204" pitchFamily="34" charset="0"/>
                <a:cs typeface="Calibri" panose="020F0502020204030204" pitchFamily="34" charset="0"/>
              </a:rPr>
              <a:t>.</a:t>
            </a:r>
          </a:p>
          <a:p>
            <a:pPr marL="306910" indent="-306910" algn="just">
              <a:lnSpc>
                <a:spcPct val="107000"/>
              </a:lnSpc>
              <a:spcBef>
                <a:spcPts val="0"/>
              </a:spcBef>
              <a:spcAft>
                <a:spcPts val="1067"/>
              </a:spcAft>
              <a:buFont typeface="Wingdings" panose="05000000000000000000" pitchFamily="2" charset="2"/>
              <a:buChar char="§"/>
            </a:pPr>
            <a:r>
              <a:rPr lang="en-CA" sz="2400" dirty="0">
                <a:latin typeface="Calibri" panose="020F0502020204030204" pitchFamily="34" charset="0"/>
                <a:ea typeface="Calibri" panose="020F0502020204030204" pitchFamily="34" charset="0"/>
                <a:cs typeface="Calibri" panose="020F0502020204030204" pitchFamily="34" charset="0"/>
              </a:rPr>
              <a:t>Other concerns include </a:t>
            </a:r>
            <a:r>
              <a:rPr lang="en-CA" sz="2400" b="1" dirty="0">
                <a:latin typeface="Calibri" panose="020F0502020204030204" pitchFamily="34" charset="0"/>
                <a:ea typeface="Calibri" panose="020F0502020204030204" pitchFamily="34" charset="0"/>
                <a:cs typeface="Calibri" panose="020F0502020204030204" pitchFamily="34" charset="0"/>
              </a:rPr>
              <a:t>potentially discriminating against individuals </a:t>
            </a:r>
            <a:r>
              <a:rPr lang="en-CA" sz="2400" dirty="0">
                <a:latin typeface="Calibri" panose="020F0502020204030204" pitchFamily="34" charset="0"/>
                <a:ea typeface="Calibri" panose="020F0502020204030204" pitchFamily="34" charset="0"/>
                <a:cs typeface="Calibri" panose="020F0502020204030204" pitchFamily="34" charset="0"/>
              </a:rPr>
              <a:t>who may have valid reasons for not being vaccinated or who may be unable to receive a vaccination, including pre-existing medical conditions or religious beliefs. Requiring individuals to prove that they are fully vaccinated may expose an organization legal liability, including the possibility of human rights complaints.</a:t>
            </a:r>
          </a:p>
          <a:p>
            <a:pPr marL="306910" indent="-306910" algn="just">
              <a:lnSpc>
                <a:spcPct val="107000"/>
              </a:lnSpc>
              <a:spcBef>
                <a:spcPts val="0"/>
              </a:spcBef>
              <a:spcAft>
                <a:spcPts val="1067"/>
              </a:spcAft>
              <a:buFont typeface="Wingdings" panose="05000000000000000000" pitchFamily="2" charset="2"/>
              <a:buChar char="§"/>
            </a:pPr>
            <a:r>
              <a:rPr lang="en-CA" sz="2400" dirty="0">
                <a:latin typeface="Calibri" panose="020F0502020204030204" pitchFamily="34" charset="0"/>
                <a:ea typeface="Calibri" panose="020F0502020204030204" pitchFamily="34" charset="0"/>
                <a:cs typeface="Calibri" panose="020F0502020204030204" pitchFamily="34" charset="0"/>
              </a:rPr>
              <a:t>Privacy legislation </a:t>
            </a:r>
            <a:r>
              <a:rPr lang="en-CA" sz="2400" b="1" dirty="0">
                <a:latin typeface="Calibri" panose="020F0502020204030204" pitchFamily="34" charset="0"/>
                <a:ea typeface="Calibri" panose="020F0502020204030204" pitchFamily="34" charset="0"/>
                <a:cs typeface="Calibri" panose="020F0502020204030204" pitchFamily="34" charset="0"/>
              </a:rPr>
              <a:t>prohibits a business from requiring an individual to consent to their personal information </a:t>
            </a:r>
            <a:r>
              <a:rPr lang="en-CA" sz="2400" dirty="0">
                <a:latin typeface="Calibri" panose="020F0502020204030204" pitchFamily="34" charset="0"/>
                <a:ea typeface="Calibri" panose="020F0502020204030204" pitchFamily="34" charset="0"/>
                <a:cs typeface="Calibri" panose="020F0502020204030204" pitchFamily="34" charset="0"/>
              </a:rPr>
              <a:t>as a condition of services, unless doing so is “necessary” to safely provide the service (and there is no equally effective and less privacy-intrusive measures available)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06910" indent="-306910" algn="just">
              <a:lnSpc>
                <a:spcPct val="107000"/>
              </a:lnSpc>
              <a:spcBef>
                <a:spcPts val="0"/>
              </a:spcBef>
              <a:spcAft>
                <a:spcPts val="1067"/>
              </a:spcAft>
              <a:buFont typeface="Wingdings" panose="05000000000000000000" pitchFamily="2" charset="2"/>
              <a:buChar char="§"/>
            </a:pPr>
            <a:r>
              <a:rPr lang="en-CA" sz="2400" dirty="0">
                <a:latin typeface="Calibri" panose="020F0502020204030204" pitchFamily="34" charset="0"/>
                <a:ea typeface="Calibri" panose="020F0502020204030204" pitchFamily="34" charset="0"/>
                <a:cs typeface="Calibri" panose="020F0502020204030204" pitchFamily="34" charset="0"/>
              </a:rPr>
              <a:t>If an organization does want to consider requiring proof of vaccination, it is critical to develop a clear protocol for freely obtaining the consent of individual participants and securing this confidential information, both with respect to who has access to this information and retention of these records.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34309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4B21-6FB7-4736-836C-5E74FF849621}"/>
              </a:ext>
            </a:extLst>
          </p:cNvPr>
          <p:cNvSpPr>
            <a:spLocks noGrp="1"/>
          </p:cNvSpPr>
          <p:nvPr>
            <p:ph type="title"/>
          </p:nvPr>
        </p:nvSpPr>
        <p:spPr>
          <a:xfrm>
            <a:off x="838200" y="365125"/>
            <a:ext cx="10515600" cy="1074875"/>
          </a:xfrm>
        </p:spPr>
        <p:txBody>
          <a:bodyPr/>
          <a:lstStyle/>
          <a:p>
            <a:r>
              <a:rPr lang="en-US" dirty="0"/>
              <a:t>The Big Question</a:t>
            </a:r>
          </a:p>
        </p:txBody>
      </p:sp>
      <p:sp>
        <p:nvSpPr>
          <p:cNvPr id="3" name="Text Placeholder 2">
            <a:extLst>
              <a:ext uri="{FF2B5EF4-FFF2-40B4-BE49-F238E27FC236}">
                <a16:creationId xmlns:a16="http://schemas.microsoft.com/office/drawing/2014/main" id="{3F4566EF-F44B-4554-BEA8-7DF8766156A8}"/>
              </a:ext>
            </a:extLst>
          </p:cNvPr>
          <p:cNvSpPr>
            <a:spLocks noGrp="1"/>
          </p:cNvSpPr>
          <p:nvPr>
            <p:ph type="body" idx="1"/>
          </p:nvPr>
        </p:nvSpPr>
        <p:spPr>
          <a:xfrm>
            <a:off x="838200" y="1518425"/>
            <a:ext cx="10515600" cy="4711975"/>
          </a:xfrm>
        </p:spPr>
        <p:txBody>
          <a:bodyPr>
            <a:normAutofit/>
          </a:bodyPr>
          <a:lstStyle/>
          <a:p>
            <a:pPr marL="306910" indent="-306910" algn="just">
              <a:lnSpc>
                <a:spcPct val="107000"/>
              </a:lnSpc>
              <a:spcBef>
                <a:spcPts val="0"/>
              </a:spcBef>
              <a:spcAft>
                <a:spcPts val="1067"/>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Can we ask our members to confirm their vaccination status?</a:t>
            </a:r>
          </a:p>
          <a:p>
            <a:pPr marL="764110" lvl="1" indent="-306910" algn="just">
              <a:lnSpc>
                <a:spcPct val="107000"/>
              </a:lnSpc>
              <a:spcBef>
                <a:spcPts val="0"/>
              </a:spcBef>
              <a:spcAft>
                <a:spcPts val="1067"/>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Calibri" panose="020F0502020204030204" pitchFamily="34" charset="0"/>
              </a:rPr>
              <a:t>Short answer is yes, but only if the applicable human rights and privacy obligations are considered.</a:t>
            </a:r>
          </a:p>
          <a:p>
            <a:pPr marL="764110" lvl="1" indent="-306910" algn="just">
              <a:lnSpc>
                <a:spcPct val="107000"/>
              </a:lnSpc>
              <a:spcBef>
                <a:spcPts val="0"/>
              </a:spcBef>
              <a:spcAft>
                <a:spcPts val="1067"/>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Calibri" panose="020F0502020204030204" pitchFamily="34" charset="0"/>
              </a:rPr>
              <a:t>Alternative option is to indicate all required Covid related protocols, but if the person voluntarily provides their vaccination status, those requirements can be minimized.</a:t>
            </a:r>
          </a:p>
          <a:p>
            <a:pPr marL="764110" lvl="1" indent="-306910" algn="just">
              <a:lnSpc>
                <a:spcPct val="107000"/>
              </a:lnSpc>
              <a:spcBef>
                <a:spcPts val="0"/>
              </a:spcBef>
              <a:spcAft>
                <a:spcPts val="1067"/>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Calibri" panose="020F0502020204030204" pitchFamily="34" charset="0"/>
              </a:rPr>
              <a:t>Clubs should carefully consider options for members protected by human rights so they can be provided services in other ways.</a:t>
            </a:r>
          </a:p>
          <a:p>
            <a:pPr marL="764110" lvl="1" indent="-306910" algn="just">
              <a:lnSpc>
                <a:spcPct val="107000"/>
              </a:lnSpc>
              <a:spcBef>
                <a:spcPts val="0"/>
              </a:spcBef>
              <a:spcAft>
                <a:spcPts val="1067"/>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Calibri" panose="020F0502020204030204" pitchFamily="34" charset="0"/>
              </a:rPr>
              <a:t>If collecting vaccination status, it would be prudent to provide members notice and explain the purpose for which the information is being collected. </a:t>
            </a:r>
          </a:p>
          <a:p>
            <a:pPr marL="1221310" lvl="2" indent="-306910" algn="just">
              <a:lnSpc>
                <a:spcPct val="107000"/>
              </a:lnSpc>
              <a:spcBef>
                <a:spcPts val="0"/>
              </a:spcBef>
              <a:spcAft>
                <a:spcPts val="1067"/>
              </a:spcAft>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Health and safety purposes” may not be sufficient if other measures that do not require the collection of personal information could be just as effective (physical distancing, masks, etc.)</a:t>
            </a:r>
          </a:p>
          <a:p>
            <a:pPr marL="764110" lvl="1" indent="-306910" algn="just">
              <a:lnSpc>
                <a:spcPct val="107000"/>
              </a:lnSpc>
              <a:spcBef>
                <a:spcPts val="0"/>
              </a:spcBef>
              <a:spcAft>
                <a:spcPts val="1067"/>
              </a:spcAft>
              <a:buFont typeface="Wingdings" panose="05000000000000000000" pitchFamily="2" charset="2"/>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140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4B21-6FB7-4736-836C-5E74FF849621}"/>
              </a:ext>
            </a:extLst>
          </p:cNvPr>
          <p:cNvSpPr>
            <a:spLocks noGrp="1"/>
          </p:cNvSpPr>
          <p:nvPr>
            <p:ph type="title"/>
          </p:nvPr>
        </p:nvSpPr>
        <p:spPr>
          <a:xfrm>
            <a:off x="838200" y="365125"/>
            <a:ext cx="10515600" cy="1074875"/>
          </a:xfrm>
        </p:spPr>
        <p:txBody>
          <a:bodyPr/>
          <a:lstStyle/>
          <a:p>
            <a:r>
              <a:rPr lang="en-US" dirty="0"/>
              <a:t>Best Practices</a:t>
            </a:r>
          </a:p>
        </p:txBody>
      </p:sp>
      <p:sp>
        <p:nvSpPr>
          <p:cNvPr id="3" name="Text Placeholder 2">
            <a:extLst>
              <a:ext uri="{FF2B5EF4-FFF2-40B4-BE49-F238E27FC236}">
                <a16:creationId xmlns:a16="http://schemas.microsoft.com/office/drawing/2014/main" id="{3F4566EF-F44B-4554-BEA8-7DF8766156A8}"/>
              </a:ext>
            </a:extLst>
          </p:cNvPr>
          <p:cNvSpPr>
            <a:spLocks noGrp="1"/>
          </p:cNvSpPr>
          <p:nvPr>
            <p:ph type="body" idx="1"/>
          </p:nvPr>
        </p:nvSpPr>
        <p:spPr>
          <a:xfrm>
            <a:off x="838200" y="1176951"/>
            <a:ext cx="10515600" cy="5053450"/>
          </a:xfrm>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Carefully assess all available accommodation measures - that is, consider alternative ways the business might provide goods or services to unvaccinated customers in a manner that addresses the safety concern.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Conduct an objective assessment of the COVID-19 transmission risk associated with </a:t>
            </a:r>
            <a:r>
              <a:rPr lang="en-US" sz="1800" dirty="0">
                <a:solidFill>
                  <a:srgbClr val="353535"/>
                </a:solidFill>
                <a:latin typeface="+mn-lt"/>
                <a:ea typeface="Calibri" panose="020F0502020204030204" pitchFamily="34" charset="0"/>
              </a:rPr>
              <a:t>member</a:t>
            </a:r>
            <a:r>
              <a:rPr lang="en-US" sz="1800" dirty="0">
                <a:solidFill>
                  <a:srgbClr val="353535"/>
                </a:solidFill>
                <a:effectLst/>
                <a:latin typeface="+mn-lt"/>
                <a:ea typeface="Calibri" panose="020F0502020204030204" pitchFamily="34" charset="0"/>
              </a:rPr>
              <a:t> contact and determine whether: </a:t>
            </a:r>
          </a:p>
          <a:p>
            <a:pPr marL="800100" lvl="1" indent="-342900">
              <a:spcBef>
                <a:spcPts val="0"/>
              </a:spcBef>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there is a reasonable purpose for collecting proof of vaccination; and </a:t>
            </a:r>
            <a:endParaRPr lang="en-US" sz="1800" dirty="0">
              <a:effectLst/>
              <a:latin typeface="+mn-lt"/>
              <a:ea typeface="Calibri" panose="020F0502020204030204" pitchFamily="34" charset="0"/>
            </a:endParaRPr>
          </a:p>
          <a:p>
            <a:pPr marL="800100" lvl="1" indent="-342900">
              <a:spcBef>
                <a:spcPts val="0"/>
              </a:spcBef>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whether collecting proof of vaccination is necessary to achieve this purpose and proportionate to the risk being addressed.  </a:t>
            </a:r>
            <a:endParaRPr lang="en-US" sz="1800" dirty="0">
              <a:effectLst/>
              <a:latin typeface="+mn-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Prepare a clear statement for customers that: </a:t>
            </a:r>
          </a:p>
          <a:p>
            <a:pPr marL="800100" lvl="1" indent="-342900">
              <a:spcBef>
                <a:spcPts val="0"/>
              </a:spcBef>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notifies them of the purpose for which proof of their vaccination is being collected; </a:t>
            </a:r>
            <a:endParaRPr lang="en-US" sz="1800" dirty="0">
              <a:effectLst/>
              <a:latin typeface="+mn-lt"/>
              <a:ea typeface="Calibri" panose="020F0502020204030204" pitchFamily="34" charset="0"/>
            </a:endParaRPr>
          </a:p>
          <a:p>
            <a:pPr marL="800100" lvl="1" indent="-342900">
              <a:spcBef>
                <a:spcPts val="0"/>
              </a:spcBef>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confirms that the customer’s vaccination status will only be used for this purpose; </a:t>
            </a:r>
            <a:endParaRPr lang="en-US" sz="1800" dirty="0">
              <a:effectLst/>
              <a:latin typeface="+mn-lt"/>
              <a:ea typeface="Calibri" panose="020F0502020204030204" pitchFamily="34" charset="0"/>
            </a:endParaRPr>
          </a:p>
          <a:p>
            <a:pPr marL="800100" lvl="1" indent="-342900">
              <a:spcBef>
                <a:spcPts val="0"/>
              </a:spcBef>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emphasizes that disclosure of vaccination status is voluntary and gives them a reasonable opportunity to refuse; and </a:t>
            </a:r>
            <a:endParaRPr lang="en-US" sz="1800" dirty="0">
              <a:effectLst/>
              <a:latin typeface="+mn-lt"/>
              <a:ea typeface="Calibri" panose="020F0502020204030204" pitchFamily="34" charset="0"/>
            </a:endParaRPr>
          </a:p>
          <a:p>
            <a:pPr marL="800100" lvl="1" indent="-342900">
              <a:spcBef>
                <a:spcPts val="0"/>
              </a:spcBef>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where appropriate, accommodates customers who indicate they have not been vaccinated, or have chosen not to disclose their status, by directing them to alternative processes for accessing the services or product(s) the business is offering. </a:t>
            </a:r>
            <a:endParaRPr lang="en-US" sz="1800" dirty="0">
              <a:effectLst/>
              <a:latin typeface="+mn-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Designate one or only a few employees who are trained to collect vaccination status information and will be available to answer questions from customers about the collection of their personal information.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Consider only requesting to view proof of vaccination, without recording or retaining such information.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353535"/>
                </a:solidFill>
                <a:effectLst/>
                <a:latin typeface="+mn-lt"/>
                <a:ea typeface="Calibri" panose="020F0502020204030204" pitchFamily="34" charset="0"/>
              </a:rPr>
              <a:t>If information is being retained, securely store it only for as long as necessary and then delete any record of it. </a:t>
            </a:r>
            <a:endParaRPr lang="en-US" sz="1800" dirty="0"/>
          </a:p>
        </p:txBody>
      </p:sp>
    </p:spTree>
    <p:extLst>
      <p:ext uri="{BB962C8B-B14F-4D97-AF65-F5344CB8AC3E}">
        <p14:creationId xmlns:p14="http://schemas.microsoft.com/office/powerpoint/2010/main" val="348798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4B21-6FB7-4736-836C-5E74FF849621}"/>
              </a:ext>
            </a:extLst>
          </p:cNvPr>
          <p:cNvSpPr>
            <a:spLocks noGrp="1"/>
          </p:cNvSpPr>
          <p:nvPr>
            <p:ph type="title"/>
          </p:nvPr>
        </p:nvSpPr>
        <p:spPr>
          <a:xfrm>
            <a:off x="838200" y="365125"/>
            <a:ext cx="10515600" cy="1074875"/>
          </a:xfrm>
        </p:spPr>
        <p:txBody>
          <a:bodyPr/>
          <a:lstStyle/>
          <a:p>
            <a:r>
              <a:rPr lang="en-US" dirty="0"/>
              <a:t>Questions</a:t>
            </a:r>
          </a:p>
        </p:txBody>
      </p:sp>
      <p:sp>
        <p:nvSpPr>
          <p:cNvPr id="3" name="Text Placeholder 2">
            <a:extLst>
              <a:ext uri="{FF2B5EF4-FFF2-40B4-BE49-F238E27FC236}">
                <a16:creationId xmlns:a16="http://schemas.microsoft.com/office/drawing/2014/main" id="{3F4566EF-F44B-4554-BEA8-7DF8766156A8}"/>
              </a:ext>
            </a:extLst>
          </p:cNvPr>
          <p:cNvSpPr>
            <a:spLocks noGrp="1"/>
          </p:cNvSpPr>
          <p:nvPr>
            <p:ph type="body" idx="1"/>
          </p:nvPr>
        </p:nvSpPr>
        <p:spPr>
          <a:xfrm>
            <a:off x="838200" y="1518425"/>
            <a:ext cx="10515600" cy="4711975"/>
          </a:xfrm>
        </p:spPr>
        <p:txBody>
          <a:bodyPr>
            <a:normAutofit fontScale="85000" lnSpcReduction="10000"/>
          </a:bodyPr>
          <a:lstStyle/>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Are we allowed to only allow double vaccinated participants/people in our club?</a:t>
            </a:r>
          </a:p>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Are we able to require vaccination of members and guests only in a period of high cases/emergency measures or are we allowed to make that a fulltime requirement?</a:t>
            </a:r>
          </a:p>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It is still necessary to have our members complete a Covid Declaration and Waiver?</a:t>
            </a:r>
          </a:p>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Are the laws consistent across each province/territory?</a:t>
            </a:r>
          </a:p>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Can club requires proof of vaccination to participate?  For what ages?  What about guests?</a:t>
            </a:r>
          </a:p>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Can Clubs insist staff be vaccinated?  How should this information be collected and stored?</a:t>
            </a:r>
          </a:p>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Can we run double vaccinated leagues only?</a:t>
            </a:r>
          </a:p>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Is there a difference between private and public curling clubs?</a:t>
            </a:r>
          </a:p>
          <a:p>
            <a:pPr marL="457200" indent="-457200" algn="just">
              <a:lnSpc>
                <a:spcPct val="107000"/>
              </a:lnSpc>
              <a:spcBef>
                <a:spcPts val="0"/>
              </a:spcBef>
              <a:spcAft>
                <a:spcPts val="1067"/>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Can we make proof of vaccination a condition of membership or entry into the club for non-member events, unless proof of a medical exemption?</a:t>
            </a:r>
          </a:p>
          <a:p>
            <a:pPr marL="0" indent="0" algn="just">
              <a:lnSpc>
                <a:spcPct val="107000"/>
              </a:lnSpc>
              <a:spcBef>
                <a:spcPts val="0"/>
              </a:spcBef>
              <a:spcAft>
                <a:spcPts val="1067"/>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20154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4B21-6FB7-4736-836C-5E74FF849621}"/>
              </a:ext>
            </a:extLst>
          </p:cNvPr>
          <p:cNvSpPr>
            <a:spLocks noGrp="1"/>
          </p:cNvSpPr>
          <p:nvPr>
            <p:ph type="title"/>
          </p:nvPr>
        </p:nvSpPr>
        <p:spPr>
          <a:xfrm>
            <a:off x="838200" y="365125"/>
            <a:ext cx="10515600" cy="1074875"/>
          </a:xfrm>
        </p:spPr>
        <p:txBody>
          <a:bodyPr/>
          <a:lstStyle/>
          <a:p>
            <a:r>
              <a:rPr lang="en-US" dirty="0"/>
              <a:t>Questions</a:t>
            </a:r>
          </a:p>
        </p:txBody>
      </p:sp>
      <p:sp>
        <p:nvSpPr>
          <p:cNvPr id="3" name="Text Placeholder 2">
            <a:extLst>
              <a:ext uri="{FF2B5EF4-FFF2-40B4-BE49-F238E27FC236}">
                <a16:creationId xmlns:a16="http://schemas.microsoft.com/office/drawing/2014/main" id="{3F4566EF-F44B-4554-BEA8-7DF8766156A8}"/>
              </a:ext>
            </a:extLst>
          </p:cNvPr>
          <p:cNvSpPr>
            <a:spLocks noGrp="1"/>
          </p:cNvSpPr>
          <p:nvPr>
            <p:ph type="body" idx="1"/>
          </p:nvPr>
        </p:nvSpPr>
        <p:spPr>
          <a:xfrm>
            <a:off x="838200" y="1518425"/>
            <a:ext cx="10515600" cy="4711975"/>
          </a:xfrm>
        </p:spPr>
        <p:txBody>
          <a:bodyPr>
            <a:normAutofit fontScale="77500" lnSpcReduction="20000"/>
          </a:bodyPr>
          <a:lstStyle/>
          <a:p>
            <a:pPr marL="457200" indent="-457200" algn="just">
              <a:lnSpc>
                <a:spcPct val="107000"/>
              </a:lnSpc>
              <a:spcBef>
                <a:spcPts val="0"/>
              </a:spcBef>
              <a:spcAft>
                <a:spcPts val="1067"/>
              </a:spcAft>
              <a:buFont typeface="+mj-lt"/>
              <a:buAutoNum type="arabicPeriod" startAt="10"/>
            </a:pPr>
            <a:r>
              <a:rPr lang="en-US" sz="2400" dirty="0">
                <a:latin typeface="Calibri" panose="020F0502020204030204" pitchFamily="34" charset="0"/>
                <a:ea typeface="Calibri" panose="020F0502020204030204" pitchFamily="34" charset="0"/>
                <a:cs typeface="Calibri" panose="020F0502020204030204" pitchFamily="34" charset="0"/>
              </a:rPr>
              <a:t>Can we use the following on registration:</a:t>
            </a:r>
          </a:p>
          <a:p>
            <a:pPr lvl="1" algn="just">
              <a:lnSpc>
                <a:spcPct val="107000"/>
              </a:lnSpc>
              <a:spcBef>
                <a:spcPts val="0"/>
              </a:spcBef>
              <a:spcAft>
                <a:spcPts val="1067"/>
              </a:spcAft>
            </a:pPr>
            <a:r>
              <a:rPr lang="en-US" sz="2000" dirty="0">
                <a:latin typeface="Calibri" panose="020F0502020204030204" pitchFamily="34" charset="0"/>
                <a:ea typeface="Calibri" panose="020F0502020204030204" pitchFamily="34" charset="0"/>
                <a:cs typeface="Calibri" panose="020F0502020204030204" pitchFamily="34" charset="0"/>
              </a:rPr>
              <a:t>I have been or will be fully vaccinated for Covid by October 1, 2021</a:t>
            </a:r>
          </a:p>
          <a:p>
            <a:pPr lvl="1" algn="just">
              <a:lnSpc>
                <a:spcPct val="107000"/>
              </a:lnSpc>
              <a:spcBef>
                <a:spcPts val="0"/>
              </a:spcBef>
              <a:spcAft>
                <a:spcPts val="1067"/>
              </a:spcAft>
            </a:pPr>
            <a:r>
              <a:rPr lang="en-US" sz="2000" dirty="0">
                <a:latin typeface="Calibri" panose="020F0502020204030204" pitchFamily="34" charset="0"/>
                <a:ea typeface="Calibri" panose="020F0502020204030204" pitchFamily="34" charset="0"/>
                <a:cs typeface="Calibri" panose="020F0502020204030204" pitchFamily="34" charset="0"/>
              </a:rPr>
              <a:t>I have a medical exemption from getting vaccinated for Covid</a:t>
            </a:r>
          </a:p>
          <a:p>
            <a:pPr lvl="1" algn="just">
              <a:lnSpc>
                <a:spcPct val="107000"/>
              </a:lnSpc>
              <a:spcBef>
                <a:spcPts val="0"/>
              </a:spcBef>
              <a:spcAft>
                <a:spcPts val="1067"/>
              </a:spcAft>
            </a:pPr>
            <a:r>
              <a:rPr lang="en-US" sz="2000" dirty="0">
                <a:latin typeface="Calibri" panose="020F0502020204030204" pitchFamily="34" charset="0"/>
                <a:ea typeface="Calibri" panose="020F0502020204030204" pitchFamily="34" charset="0"/>
                <a:cs typeface="Calibri" panose="020F0502020204030204" pitchFamily="34" charset="0"/>
              </a:rPr>
              <a:t>I do not intend to get vaccinated for Covid</a:t>
            </a:r>
          </a:p>
          <a:p>
            <a:pPr lvl="1" algn="just">
              <a:lnSpc>
                <a:spcPct val="107000"/>
              </a:lnSpc>
              <a:spcBef>
                <a:spcPts val="0"/>
              </a:spcBef>
              <a:spcAft>
                <a:spcPts val="1067"/>
              </a:spcAft>
            </a:pPr>
            <a:r>
              <a:rPr lang="en-US" sz="2000" dirty="0">
                <a:latin typeface="Calibri" panose="020F0502020204030204" pitchFamily="34" charset="0"/>
                <a:ea typeface="Calibri" panose="020F0502020204030204" pitchFamily="34" charset="0"/>
                <a:cs typeface="Calibri" panose="020F0502020204030204" pitchFamily="34" charset="0"/>
              </a:rPr>
              <a:t>I would rather keep my Covid vaccination status private</a:t>
            </a:r>
          </a:p>
          <a:p>
            <a:pPr marL="457200" indent="-457200" algn="just">
              <a:lnSpc>
                <a:spcPct val="107000"/>
              </a:lnSpc>
              <a:spcBef>
                <a:spcPts val="0"/>
              </a:spcBef>
              <a:spcAft>
                <a:spcPts val="1067"/>
              </a:spcAft>
              <a:buFont typeface="+mj-lt"/>
              <a:buAutoNum type="arabicPeriod" startAt="11"/>
            </a:pPr>
            <a:r>
              <a:rPr lang="en-US" sz="2400" dirty="0">
                <a:latin typeface="Calibri" panose="020F0502020204030204" pitchFamily="34" charset="0"/>
                <a:ea typeface="Calibri" panose="020F0502020204030204" pitchFamily="34" charset="0"/>
                <a:cs typeface="Calibri" panose="020F0502020204030204" pitchFamily="34" charset="0"/>
              </a:rPr>
              <a:t>What is the recommendation for curlers under the age of 12</a:t>
            </a:r>
          </a:p>
          <a:p>
            <a:pPr marL="457200" indent="-457200" algn="just">
              <a:lnSpc>
                <a:spcPct val="107000"/>
              </a:lnSpc>
              <a:spcBef>
                <a:spcPts val="0"/>
              </a:spcBef>
              <a:spcAft>
                <a:spcPts val="1067"/>
              </a:spcAft>
              <a:buFont typeface="+mj-lt"/>
              <a:buAutoNum type="arabicPeriod" startAt="11"/>
            </a:pPr>
            <a:r>
              <a:rPr lang="en-US" sz="2400" dirty="0">
                <a:latin typeface="Calibri" panose="020F0502020204030204" pitchFamily="34" charset="0"/>
                <a:ea typeface="Calibri" panose="020F0502020204030204" pitchFamily="34" charset="0"/>
                <a:cs typeface="Calibri" panose="020F0502020204030204" pitchFamily="34" charset="0"/>
              </a:rPr>
              <a:t>What are the legal implications of having members self-declare they are vaccinated versus a vaccination passport?</a:t>
            </a:r>
          </a:p>
          <a:p>
            <a:pPr marL="457200" indent="-457200" algn="just">
              <a:lnSpc>
                <a:spcPct val="107000"/>
              </a:lnSpc>
              <a:spcBef>
                <a:spcPts val="0"/>
              </a:spcBef>
              <a:spcAft>
                <a:spcPts val="1067"/>
              </a:spcAft>
              <a:buFont typeface="+mj-lt"/>
              <a:buAutoNum type="arabicPeriod" startAt="11"/>
            </a:pPr>
            <a:r>
              <a:rPr lang="en-US" sz="2400" dirty="0">
                <a:latin typeface="Calibri" panose="020F0502020204030204" pitchFamily="34" charset="0"/>
                <a:ea typeface="Calibri" panose="020F0502020204030204" pitchFamily="34" charset="0"/>
                <a:cs typeface="Calibri" panose="020F0502020204030204" pitchFamily="34" charset="0"/>
              </a:rPr>
              <a:t>How long should a club keep waivers and declaration forms?</a:t>
            </a:r>
          </a:p>
          <a:p>
            <a:pPr marL="457200" indent="-457200" algn="just">
              <a:lnSpc>
                <a:spcPct val="107000"/>
              </a:lnSpc>
              <a:spcBef>
                <a:spcPts val="0"/>
              </a:spcBef>
              <a:spcAft>
                <a:spcPts val="1067"/>
              </a:spcAft>
              <a:buFont typeface="+mj-lt"/>
              <a:buAutoNum type="arabicPeriod" startAt="11"/>
            </a:pPr>
            <a:r>
              <a:rPr lang="en-US" sz="2400" dirty="0">
                <a:latin typeface="Calibri" panose="020F0502020204030204" pitchFamily="34" charset="0"/>
                <a:ea typeface="Calibri" panose="020F0502020204030204" pitchFamily="34" charset="0"/>
                <a:cs typeface="Calibri" panose="020F0502020204030204" pitchFamily="34" charset="0"/>
              </a:rPr>
              <a:t>What are the liability issues if members are required to be vaccinated but outside rentals are not?</a:t>
            </a:r>
          </a:p>
          <a:p>
            <a:pPr marL="457200" indent="-457200" algn="just">
              <a:lnSpc>
                <a:spcPct val="107000"/>
              </a:lnSpc>
              <a:spcBef>
                <a:spcPts val="0"/>
              </a:spcBef>
              <a:spcAft>
                <a:spcPts val="1067"/>
              </a:spcAft>
              <a:buFont typeface="+mj-lt"/>
              <a:buAutoNum type="arabicPeriod" startAt="11"/>
            </a:pPr>
            <a:r>
              <a:rPr lang="en-US" sz="2400" dirty="0">
                <a:latin typeface="Calibri" panose="020F0502020204030204" pitchFamily="34" charset="0"/>
                <a:ea typeface="Calibri" panose="020F0502020204030204" pitchFamily="34" charset="0"/>
                <a:cs typeface="Calibri" panose="020F0502020204030204" pitchFamily="34" charset="0"/>
              </a:rPr>
              <a:t>Can we have different rules for golfers and curlers?</a:t>
            </a:r>
          </a:p>
          <a:p>
            <a:pPr marL="457200" indent="-457200" algn="just">
              <a:lnSpc>
                <a:spcPct val="107000"/>
              </a:lnSpc>
              <a:spcBef>
                <a:spcPts val="0"/>
              </a:spcBef>
              <a:spcAft>
                <a:spcPts val="1067"/>
              </a:spcAft>
              <a:buFont typeface="+mj-lt"/>
              <a:buAutoNum type="arabicPeriod" startAt="11"/>
            </a:pPr>
            <a:r>
              <a:rPr lang="en-US" sz="2400" dirty="0">
                <a:latin typeface="Calibri" panose="020F0502020204030204" pitchFamily="34" charset="0"/>
                <a:ea typeface="Calibri" panose="020F0502020204030204" pitchFamily="34" charset="0"/>
                <a:cs typeface="Calibri" panose="020F0502020204030204" pitchFamily="34" charset="0"/>
              </a:rPr>
              <a:t>What is the difference between each province/territory? </a:t>
            </a:r>
          </a:p>
          <a:p>
            <a:pPr marL="0" indent="0" algn="just">
              <a:lnSpc>
                <a:spcPct val="107000"/>
              </a:lnSpc>
              <a:spcBef>
                <a:spcPts val="0"/>
              </a:spcBef>
              <a:spcAft>
                <a:spcPts val="1067"/>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42959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0062-8BF0-48E1-892E-08EC807EADE0}"/>
              </a:ext>
            </a:extLst>
          </p:cNvPr>
          <p:cNvSpPr>
            <a:spLocks noGrp="1"/>
          </p:cNvSpPr>
          <p:nvPr>
            <p:ph type="title"/>
          </p:nvPr>
        </p:nvSpPr>
        <p:spPr>
          <a:xfrm>
            <a:off x="839788" y="457200"/>
            <a:ext cx="3932237" cy="1238250"/>
          </a:xfrm>
        </p:spPr>
        <p:txBody>
          <a:bodyPr/>
          <a:lstStyle/>
          <a:p>
            <a:r>
              <a:rPr lang="en-US" dirty="0"/>
              <a:t>Any Questions?</a:t>
            </a:r>
            <a:endParaRPr lang="en-CA" dirty="0"/>
          </a:p>
        </p:txBody>
      </p:sp>
      <p:pic>
        <p:nvPicPr>
          <p:cNvPr id="5" name="Picture Placeholder 4" descr="A person riding a bicycle&#10;&#10;Description automatically generated with low confidence">
            <a:extLst>
              <a:ext uri="{FF2B5EF4-FFF2-40B4-BE49-F238E27FC236}">
                <a16:creationId xmlns:a16="http://schemas.microsoft.com/office/drawing/2014/main" id="{EFBDC0F2-0D46-4059-A674-2773641ABC3C}"/>
              </a:ext>
            </a:extLst>
          </p:cNvPr>
          <p:cNvPicPr>
            <a:picLocks noGrp="1" noChangeAspect="1"/>
          </p:cNvPicPr>
          <p:nvPr>
            <p:ph type="pic"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796" r="7796"/>
          <a:stretch>
            <a:fillRect/>
          </a:stretch>
        </p:blipFill>
        <p:spPr>
          <a:xfrm>
            <a:off x="5183188" y="987425"/>
            <a:ext cx="6172200" cy="4873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2722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1B79-83C6-47F0-AA77-9DC966902E86}"/>
              </a:ext>
            </a:extLst>
          </p:cNvPr>
          <p:cNvSpPr>
            <a:spLocks noGrp="1"/>
          </p:cNvSpPr>
          <p:nvPr>
            <p:ph type="title"/>
          </p:nvPr>
        </p:nvSpPr>
        <p:spPr>
          <a:xfrm>
            <a:off x="839788" y="457200"/>
            <a:ext cx="3932237" cy="1206330"/>
          </a:xfrm>
        </p:spPr>
        <p:txBody>
          <a:bodyPr/>
          <a:lstStyle/>
          <a:p>
            <a:r>
              <a:rPr lang="en-US" dirty="0"/>
              <a:t>CONTACT US</a:t>
            </a:r>
            <a:endParaRPr lang="en-CA" dirty="0"/>
          </a:p>
        </p:txBody>
      </p:sp>
      <p:sp>
        <p:nvSpPr>
          <p:cNvPr id="4" name="Text Placeholder 3">
            <a:extLst>
              <a:ext uri="{FF2B5EF4-FFF2-40B4-BE49-F238E27FC236}">
                <a16:creationId xmlns:a16="http://schemas.microsoft.com/office/drawing/2014/main" id="{2CA206F5-74E3-4BE1-971F-7359DCA67234}"/>
              </a:ext>
            </a:extLst>
          </p:cNvPr>
          <p:cNvSpPr>
            <a:spLocks noGrp="1"/>
          </p:cNvSpPr>
          <p:nvPr>
            <p:ph type="body" sz="half" idx="2"/>
          </p:nvPr>
        </p:nvSpPr>
        <p:spPr>
          <a:xfrm>
            <a:off x="839788" y="2057400"/>
            <a:ext cx="3932237" cy="2228850"/>
          </a:xfrm>
        </p:spPr>
        <p:txBody>
          <a:bodyPr>
            <a:normAutofit/>
          </a:bodyPr>
          <a:lstStyle/>
          <a:p>
            <a:r>
              <a:rPr lang="en-US" dirty="0"/>
              <a:t>Steven Indig</a:t>
            </a:r>
          </a:p>
          <a:p>
            <a:r>
              <a:rPr lang="en-CA" b="0" dirty="0"/>
              <a:t>sji@sportlaw.ca</a:t>
            </a:r>
          </a:p>
          <a:p>
            <a:r>
              <a:rPr lang="en-CA" b="0" dirty="0"/>
              <a:t>647-348-3080</a:t>
            </a:r>
          </a:p>
          <a:p>
            <a:r>
              <a:rPr lang="en-CA" b="0" dirty="0"/>
              <a:t>sji@sportlaw.ca </a:t>
            </a:r>
          </a:p>
          <a:p>
            <a:endParaRPr lang="en-CA" b="0" dirty="0"/>
          </a:p>
          <a:p>
            <a:r>
              <a:rPr lang="en-CA" dirty="0"/>
              <a:t>www.sportlaw.ca </a:t>
            </a:r>
          </a:p>
        </p:txBody>
      </p:sp>
      <p:pic>
        <p:nvPicPr>
          <p:cNvPr id="8" name="Picture 7" descr="A person riding a bicycle&#10;&#10;Description automatically generated with low confidence">
            <a:extLst>
              <a:ext uri="{FF2B5EF4-FFF2-40B4-BE49-F238E27FC236}">
                <a16:creationId xmlns:a16="http://schemas.microsoft.com/office/drawing/2014/main" id="{CF08ACD0-72DF-4628-AEA9-A36A65CD3F84}"/>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r="31094"/>
          <a:stretch/>
        </p:blipFill>
        <p:spPr>
          <a:xfrm>
            <a:off x="7629526" y="0"/>
            <a:ext cx="4638674" cy="6858000"/>
          </a:xfrm>
          <a:prstGeom prst="rect">
            <a:avLst/>
          </a:prstGeom>
        </p:spPr>
      </p:pic>
      <p:pic>
        <p:nvPicPr>
          <p:cNvPr id="1027" name="Picture 3">
            <a:extLst>
              <a:ext uri="{FF2B5EF4-FFF2-40B4-BE49-F238E27FC236}">
                <a16:creationId xmlns:a16="http://schemas.microsoft.com/office/drawing/2014/main" id="{C9378736-947A-4F42-831C-C277F3DAA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266" t="73430" r="35359" b="6281"/>
          <a:stretch>
            <a:fillRect/>
          </a:stretch>
        </p:blipFill>
        <p:spPr bwMode="auto">
          <a:xfrm>
            <a:off x="773113" y="4556295"/>
            <a:ext cx="513910" cy="6348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18A4D43-CDCC-45E3-9891-7BDBF028B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424" t="73430" r="29501" b="6281"/>
          <a:stretch>
            <a:fillRect/>
          </a:stretch>
        </p:blipFill>
        <p:spPr bwMode="auto">
          <a:xfrm>
            <a:off x="820738" y="5099219"/>
            <a:ext cx="423220" cy="63483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36049B40-3127-4C91-9F58-F6789BE7A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715" t="73430" r="22343" b="6281"/>
          <a:stretch>
            <a:fillRect/>
          </a:stretch>
        </p:blipFill>
        <p:spPr bwMode="auto">
          <a:xfrm>
            <a:off x="820738" y="5651670"/>
            <a:ext cx="483680" cy="6348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444FA80D-725F-4843-B832-ED9EC9D435E6}"/>
              </a:ext>
            </a:extLst>
          </p:cNvPr>
          <p:cNvSpPr>
            <a:spLocks noChangeArrowheads="1"/>
          </p:cNvSpPr>
          <p:nvPr/>
        </p:nvSpPr>
        <p:spPr bwMode="auto">
          <a:xfrm>
            <a:off x="839788" y="5048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1" name="Rectangle 5">
            <a:extLst>
              <a:ext uri="{FF2B5EF4-FFF2-40B4-BE49-F238E27FC236}">
                <a16:creationId xmlns:a16="http://schemas.microsoft.com/office/drawing/2014/main" id="{E79F5A0F-6F08-47BE-8258-C64BB33EF769}"/>
              </a:ext>
            </a:extLst>
          </p:cNvPr>
          <p:cNvSpPr>
            <a:spLocks noChangeArrowheads="1"/>
          </p:cNvSpPr>
          <p:nvPr/>
        </p:nvSpPr>
        <p:spPr bwMode="auto">
          <a:xfrm>
            <a:off x="839788" y="5314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
        <p:nvSpPr>
          <p:cNvPr id="12" name="Rectangle 6">
            <a:extLst>
              <a:ext uri="{FF2B5EF4-FFF2-40B4-BE49-F238E27FC236}">
                <a16:creationId xmlns:a16="http://schemas.microsoft.com/office/drawing/2014/main" id="{60933754-6B61-4BF7-905F-A7EE5BD6FDAE}"/>
              </a:ext>
            </a:extLst>
          </p:cNvPr>
          <p:cNvSpPr>
            <a:spLocks noChangeArrowheads="1"/>
          </p:cNvSpPr>
          <p:nvPr/>
        </p:nvSpPr>
        <p:spPr bwMode="auto">
          <a:xfrm>
            <a:off x="839788" y="5581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
        <p:nvSpPr>
          <p:cNvPr id="16" name="Text Placeholder 3">
            <a:extLst>
              <a:ext uri="{FF2B5EF4-FFF2-40B4-BE49-F238E27FC236}">
                <a16:creationId xmlns:a16="http://schemas.microsoft.com/office/drawing/2014/main" id="{C0271FE3-AA86-4314-99D4-9B5BADF7E5FB}"/>
              </a:ext>
            </a:extLst>
          </p:cNvPr>
          <p:cNvSpPr txBox="1">
            <a:spLocks/>
          </p:cNvSpPr>
          <p:nvPr/>
        </p:nvSpPr>
        <p:spPr>
          <a:xfrm>
            <a:off x="1697833" y="4680120"/>
            <a:ext cx="3932237" cy="3681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5A3080"/>
                </a:solidFill>
                <a:latin typeface="Gilroy Light" panose="000004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Gilroy Light" panose="00000400000000000000"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Gilroy Light" panose="00000400000000000000"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ilroy Light" panose="00000400000000000000"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ilroy Light" panose="00000400000000000000"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CA" b="0" dirty="0"/>
              <a:t>@sportlaw</a:t>
            </a:r>
          </a:p>
        </p:txBody>
      </p:sp>
      <p:sp>
        <p:nvSpPr>
          <p:cNvPr id="17" name="Text Placeholder 3">
            <a:extLst>
              <a:ext uri="{FF2B5EF4-FFF2-40B4-BE49-F238E27FC236}">
                <a16:creationId xmlns:a16="http://schemas.microsoft.com/office/drawing/2014/main" id="{635AE3A0-3F36-4666-B848-F59A29A44DDB}"/>
              </a:ext>
            </a:extLst>
          </p:cNvPr>
          <p:cNvSpPr txBox="1">
            <a:spLocks/>
          </p:cNvSpPr>
          <p:nvPr/>
        </p:nvSpPr>
        <p:spPr>
          <a:xfrm>
            <a:off x="1697833" y="5258054"/>
            <a:ext cx="3932237" cy="3681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5A3080"/>
                </a:solidFill>
                <a:latin typeface="Gilroy Light" panose="000004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Gilroy Light" panose="00000400000000000000"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Gilroy Light" panose="00000400000000000000"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ilroy Light" panose="00000400000000000000"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ilroy Light" panose="00000400000000000000"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CA" b="0" dirty="0"/>
              <a:t>/sport-law</a:t>
            </a:r>
          </a:p>
        </p:txBody>
      </p:sp>
      <p:sp>
        <p:nvSpPr>
          <p:cNvPr id="18" name="Text Placeholder 3">
            <a:extLst>
              <a:ext uri="{FF2B5EF4-FFF2-40B4-BE49-F238E27FC236}">
                <a16:creationId xmlns:a16="http://schemas.microsoft.com/office/drawing/2014/main" id="{547CC509-5770-4D79-99D1-943F04B4B099}"/>
              </a:ext>
            </a:extLst>
          </p:cNvPr>
          <p:cNvSpPr txBox="1">
            <a:spLocks/>
          </p:cNvSpPr>
          <p:nvPr/>
        </p:nvSpPr>
        <p:spPr>
          <a:xfrm>
            <a:off x="1697833" y="5810249"/>
            <a:ext cx="3932237" cy="3681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5A3080"/>
                </a:solidFill>
                <a:latin typeface="Gilroy Light" panose="000004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Gilroy Light" panose="00000400000000000000"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Gilroy Light" panose="00000400000000000000"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ilroy Light" panose="00000400000000000000"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ilroy Light" panose="00000400000000000000"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CA" b="0" dirty="0"/>
              <a:t>@sportlawca</a:t>
            </a:r>
          </a:p>
        </p:txBody>
      </p:sp>
    </p:spTree>
    <p:extLst>
      <p:ext uri="{BB962C8B-B14F-4D97-AF65-F5344CB8AC3E}">
        <p14:creationId xmlns:p14="http://schemas.microsoft.com/office/powerpoint/2010/main" val="207498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FFA10B-E36C-4A5E-93EE-3B8118EA795A}"/>
              </a:ext>
            </a:extLst>
          </p:cNvPr>
          <p:cNvPicPr>
            <a:picLocks noChangeAspect="1"/>
          </p:cNvPicPr>
          <p:nvPr/>
        </p:nvPicPr>
        <p:blipFill rotWithShape="1">
          <a:blip r:embed="rId3">
            <a:extLst>
              <a:ext uri="{28A0092B-C50C-407E-A947-70E740481C1C}">
                <a14:useLocalDpi xmlns:a14="http://schemas.microsoft.com/office/drawing/2010/main" val="0"/>
              </a:ext>
            </a:extLst>
          </a:blip>
          <a:srcRect l="27171"/>
          <a:stretch/>
        </p:blipFill>
        <p:spPr>
          <a:xfrm>
            <a:off x="3787410" y="644355"/>
            <a:ext cx="4617180" cy="3559778"/>
          </a:xfrm>
          <a:prstGeom prst="rect">
            <a:avLst/>
          </a:prstGeom>
        </p:spPr>
      </p:pic>
      <p:pic>
        <p:nvPicPr>
          <p:cNvPr id="7" name="image1.png">
            <a:extLst>
              <a:ext uri="{FF2B5EF4-FFF2-40B4-BE49-F238E27FC236}">
                <a16:creationId xmlns:a16="http://schemas.microsoft.com/office/drawing/2014/main" id="{8D507A47-07C5-4379-A1B7-0447FD2BDE11}"/>
              </a:ext>
            </a:extLst>
          </p:cNvPr>
          <p:cNvPicPr/>
          <p:nvPr/>
        </p:nvPicPr>
        <p:blipFill>
          <a:blip r:embed="rId4"/>
          <a:srcRect/>
          <a:stretch>
            <a:fillRect/>
          </a:stretch>
        </p:blipFill>
        <p:spPr>
          <a:xfrm>
            <a:off x="3210453" y="3981450"/>
            <a:ext cx="5771094" cy="1647825"/>
          </a:xfrm>
          <a:prstGeom prst="rect">
            <a:avLst/>
          </a:prstGeo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CC55-140B-4F27-8EE0-620D28671A5F}"/>
              </a:ext>
            </a:extLst>
          </p:cNvPr>
          <p:cNvSpPr>
            <a:spLocks noGrp="1"/>
          </p:cNvSpPr>
          <p:nvPr>
            <p:ph type="title"/>
          </p:nvPr>
        </p:nvSpPr>
        <p:spPr>
          <a:xfrm>
            <a:off x="838200" y="365125"/>
            <a:ext cx="3855842" cy="1325563"/>
          </a:xfrm>
        </p:spPr>
        <p:txBody>
          <a:bodyPr/>
          <a:lstStyle/>
          <a:p>
            <a:r>
              <a:rPr lang="en-US" dirty="0"/>
              <a:t>SPORT LAW</a:t>
            </a:r>
            <a:endParaRPr lang="en-CA" dirty="0"/>
          </a:p>
        </p:txBody>
      </p:sp>
      <p:pic>
        <p:nvPicPr>
          <p:cNvPr id="3" name="Picture 7" descr="Dina1.jpg">
            <a:extLst>
              <a:ext uri="{FF2B5EF4-FFF2-40B4-BE49-F238E27FC236}">
                <a16:creationId xmlns:a16="http://schemas.microsoft.com/office/drawing/2014/main" id="{0F06A492-1495-4067-8152-646D228835A4}"/>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505386" y="365126"/>
            <a:ext cx="1671309" cy="167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Jason1.jpg">
            <a:extLst>
              <a:ext uri="{FF2B5EF4-FFF2-40B4-BE49-F238E27FC236}">
                <a16:creationId xmlns:a16="http://schemas.microsoft.com/office/drawing/2014/main" id="{987F0C3F-8345-4EDB-AEC0-5B755398FD9F}"/>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237754" y="2436761"/>
            <a:ext cx="1671309" cy="167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Kathy1.jpg">
            <a:extLst>
              <a:ext uri="{FF2B5EF4-FFF2-40B4-BE49-F238E27FC236}">
                <a16:creationId xmlns:a16="http://schemas.microsoft.com/office/drawing/2014/main" id="{F3BABAE3-F2A3-4611-938C-850BF79EDBCB}"/>
              </a:ext>
            </a:extLst>
          </p:cNvPr>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022733" y="2443705"/>
            <a:ext cx="1671309" cy="167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Kevin1.jpg">
            <a:extLst>
              <a:ext uri="{FF2B5EF4-FFF2-40B4-BE49-F238E27FC236}">
                <a16:creationId xmlns:a16="http://schemas.microsoft.com/office/drawing/2014/main" id="{8F111869-F91D-401B-BC85-B8AA33C2272E}"/>
              </a:ext>
            </a:extLst>
          </p:cNvPr>
          <p:cNvPicPr>
            <a:picLocks noChangeAspect="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9661687" y="365125"/>
            <a:ext cx="1671309" cy="167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Steve1.jpg">
            <a:extLst>
              <a:ext uri="{FF2B5EF4-FFF2-40B4-BE49-F238E27FC236}">
                <a16:creationId xmlns:a16="http://schemas.microsoft.com/office/drawing/2014/main" id="{949E5AF4-A7BB-43CC-B528-F559BC4BAF6F}"/>
              </a:ext>
            </a:extLst>
          </p:cNvPr>
          <p:cNvPicPr>
            <a:picLocks noChangeAspect="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5205627" y="382228"/>
            <a:ext cx="1671309" cy="167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LeeAnn1.jpg">
            <a:extLst>
              <a:ext uri="{FF2B5EF4-FFF2-40B4-BE49-F238E27FC236}">
                <a16:creationId xmlns:a16="http://schemas.microsoft.com/office/drawing/2014/main" id="{F1D31949-6DCA-4168-95E0-A523BDD40822}"/>
              </a:ext>
            </a:extLst>
          </p:cNvPr>
          <p:cNvPicPr>
            <a:picLocks noChangeAspect="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838200" y="2418020"/>
            <a:ext cx="1672948" cy="167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RMT2.jpg">
            <a:extLst>
              <a:ext uri="{FF2B5EF4-FFF2-40B4-BE49-F238E27FC236}">
                <a16:creationId xmlns:a16="http://schemas.microsoft.com/office/drawing/2014/main" id="{E6CFA7F7-2AB5-4188-BC39-429D35D71C03}"/>
              </a:ext>
            </a:extLst>
          </p:cNvPr>
          <p:cNvPicPr>
            <a:picLocks noChangeAspect="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7523150" y="2418020"/>
            <a:ext cx="1671309" cy="16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1D5051F8-3231-4357-9AE1-015B7F3170B1}"/>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9693814" y="2418020"/>
            <a:ext cx="1671309" cy="16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erson smiling for the camera&#10;&#10;Description automatically generated">
            <a:extLst>
              <a:ext uri="{FF2B5EF4-FFF2-40B4-BE49-F238E27FC236}">
                <a16:creationId xmlns:a16="http://schemas.microsoft.com/office/drawing/2014/main" id="{912348AE-31C2-4E0B-A51F-83500D03B1B0}"/>
              </a:ext>
            </a:extLst>
          </p:cNvPr>
          <p:cNvPicPr>
            <a:picLocks noChangeAspect="1"/>
          </p:cNvPicPr>
          <p:nvPr/>
        </p:nvPicPr>
        <p:blipFill rotWithShape="1">
          <a:blip r:embed="rId10">
            <a:grayscl/>
          </a:blip>
          <a:srcRect l="1137" t="6812" b="25064"/>
          <a:stretch/>
        </p:blipFill>
        <p:spPr>
          <a:xfrm>
            <a:off x="838200" y="4515311"/>
            <a:ext cx="1652305" cy="1627919"/>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FF9F9281-DC91-46D8-9E00-C87F759442F2}"/>
              </a:ext>
            </a:extLst>
          </p:cNvPr>
          <p:cNvPicPr>
            <a:picLocks noChangeAspect="1"/>
          </p:cNvPicPr>
          <p:nvPr/>
        </p:nvPicPr>
        <p:blipFill>
          <a:blip r:embed="rId11">
            <a:grayscl/>
          </a:blip>
          <a:stretch>
            <a:fillRect/>
          </a:stretch>
        </p:blipFill>
        <p:spPr>
          <a:xfrm>
            <a:off x="5205627" y="4506755"/>
            <a:ext cx="1671309" cy="1671309"/>
          </a:xfrm>
          <a:prstGeom prst="rect">
            <a:avLst/>
          </a:prstGeom>
        </p:spPr>
      </p:pic>
      <p:pic>
        <p:nvPicPr>
          <p:cNvPr id="14" name="Picture 13" descr="A person standing in front of a brick wall&#10;&#10;Description automatically generated">
            <a:extLst>
              <a:ext uri="{FF2B5EF4-FFF2-40B4-BE49-F238E27FC236}">
                <a16:creationId xmlns:a16="http://schemas.microsoft.com/office/drawing/2014/main" id="{37C135A1-0116-4B96-A303-B88F9DFBE52D}"/>
              </a:ext>
            </a:extLst>
          </p:cNvPr>
          <p:cNvPicPr>
            <a:picLocks noChangeAspect="1"/>
          </p:cNvPicPr>
          <p:nvPr/>
        </p:nvPicPr>
        <p:blipFill rotWithShape="1">
          <a:blip r:embed="rId12">
            <a:grayscl/>
          </a:blip>
          <a:srcRect r="4049"/>
          <a:stretch/>
        </p:blipFill>
        <p:spPr>
          <a:xfrm>
            <a:off x="3015305" y="4514907"/>
            <a:ext cx="1652305" cy="1671309"/>
          </a:xfrm>
          <a:prstGeom prst="rect">
            <a:avLst/>
          </a:prstGeom>
        </p:spPr>
      </p:pic>
      <p:pic>
        <p:nvPicPr>
          <p:cNvPr id="15" name="Picture 14" descr="A person wearing glasses and smiling at the camera&#10;&#10;Description automatically generated">
            <a:extLst>
              <a:ext uri="{FF2B5EF4-FFF2-40B4-BE49-F238E27FC236}">
                <a16:creationId xmlns:a16="http://schemas.microsoft.com/office/drawing/2014/main" id="{202A9168-4BEC-4BFA-9E7E-508C960885B7}"/>
              </a:ext>
            </a:extLst>
          </p:cNvPr>
          <p:cNvPicPr>
            <a:picLocks noChangeAspect="1"/>
          </p:cNvPicPr>
          <p:nvPr/>
        </p:nvPicPr>
        <p:blipFill>
          <a:blip r:embed="rId13">
            <a:grayscl/>
          </a:blip>
          <a:stretch>
            <a:fillRect/>
          </a:stretch>
        </p:blipFill>
        <p:spPr>
          <a:xfrm>
            <a:off x="7508055" y="4506754"/>
            <a:ext cx="1675082" cy="1671310"/>
          </a:xfrm>
          <a:prstGeom prst="rect">
            <a:avLst/>
          </a:prstGeom>
        </p:spPr>
      </p:pic>
      <p:sp>
        <p:nvSpPr>
          <p:cNvPr id="17" name="TextBox 16">
            <a:extLst>
              <a:ext uri="{FF2B5EF4-FFF2-40B4-BE49-F238E27FC236}">
                <a16:creationId xmlns:a16="http://schemas.microsoft.com/office/drawing/2014/main" id="{A98B6AB8-5FE3-4EA4-BA54-29BEBFF4A382}"/>
              </a:ext>
            </a:extLst>
          </p:cNvPr>
          <p:cNvSpPr txBox="1"/>
          <p:nvPr/>
        </p:nvSpPr>
        <p:spPr>
          <a:xfrm>
            <a:off x="892699" y="1429078"/>
            <a:ext cx="3746843" cy="523220"/>
          </a:xfrm>
          <a:prstGeom prst="rect">
            <a:avLst/>
          </a:prstGeom>
          <a:noFill/>
        </p:spPr>
        <p:txBody>
          <a:bodyPr wrap="square">
            <a:spAutoFit/>
          </a:bodyPr>
          <a:lstStyle/>
          <a:p>
            <a:r>
              <a:rPr lang="en-US" sz="2800" b="1" dirty="0">
                <a:solidFill>
                  <a:srgbClr val="5A3080"/>
                </a:solidFill>
                <a:latin typeface="Gilroy Light" panose="00000400000000000000" pitchFamily="50" charset="0"/>
              </a:rPr>
              <a:t>Our Team</a:t>
            </a:r>
            <a:endParaRPr lang="en-CA" sz="2800" b="1" dirty="0">
              <a:solidFill>
                <a:srgbClr val="5A3080"/>
              </a:solidFill>
              <a:latin typeface="Gilroy Light" panose="00000400000000000000" pitchFamily="50" charset="0"/>
            </a:endParaRPr>
          </a:p>
        </p:txBody>
      </p:sp>
      <p:pic>
        <p:nvPicPr>
          <p:cNvPr id="19" name="Picture 18" descr="A person smiling in the snow&#10;&#10;Description automatically generated with medium confidence">
            <a:extLst>
              <a:ext uri="{FF2B5EF4-FFF2-40B4-BE49-F238E27FC236}">
                <a16:creationId xmlns:a16="http://schemas.microsoft.com/office/drawing/2014/main" id="{FEDB6404-E5A9-4CE6-91C8-4D503C5CA011}"/>
              </a:ext>
            </a:extLst>
          </p:cNvPr>
          <p:cNvPicPr>
            <a:picLocks noChangeAspect="1"/>
          </p:cNvPicPr>
          <p:nvPr/>
        </p:nvPicPr>
        <p:blipFill rotWithShape="1">
          <a:blip r:embed="rId14">
            <a:grayscl/>
            <a:extLst>
              <a:ext uri="{28A0092B-C50C-407E-A947-70E740481C1C}">
                <a14:useLocalDpi xmlns:a14="http://schemas.microsoft.com/office/drawing/2010/main" val="0"/>
              </a:ext>
            </a:extLst>
          </a:blip>
          <a:srcRect l="17201" t="488" r="13885" b="-488"/>
          <a:stretch/>
        </p:blipFill>
        <p:spPr>
          <a:xfrm>
            <a:off x="9682087" y="4529860"/>
            <a:ext cx="1694761" cy="1670676"/>
          </a:xfrm>
          <a:prstGeom prst="rect">
            <a:avLst/>
          </a:prstGeom>
        </p:spPr>
      </p:pic>
    </p:spTree>
    <p:extLst>
      <p:ext uri="{BB962C8B-B14F-4D97-AF65-F5344CB8AC3E}">
        <p14:creationId xmlns:p14="http://schemas.microsoft.com/office/powerpoint/2010/main" val="1194823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9C6703-438D-4138-BD2D-51C5D3F7123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272"/>
          <a:stretch/>
        </p:blipFill>
        <p:spPr>
          <a:xfrm rot="16200000">
            <a:off x="-1279358" y="1279358"/>
            <a:ext cx="6858000" cy="4299284"/>
          </a:xfrm>
          <a:prstGeom prst="rect">
            <a:avLst/>
          </a:prstGeom>
        </p:spPr>
      </p:pic>
      <p:sp>
        <p:nvSpPr>
          <p:cNvPr id="9" name="Title 1">
            <a:extLst>
              <a:ext uri="{FF2B5EF4-FFF2-40B4-BE49-F238E27FC236}">
                <a16:creationId xmlns:a16="http://schemas.microsoft.com/office/drawing/2014/main" id="{B4899D45-3E94-455D-9D34-160DEF12390C}"/>
              </a:ext>
            </a:extLst>
          </p:cNvPr>
          <p:cNvSpPr>
            <a:spLocks noGrp="1"/>
          </p:cNvSpPr>
          <p:nvPr>
            <p:ph type="title"/>
          </p:nvPr>
        </p:nvSpPr>
        <p:spPr>
          <a:xfrm>
            <a:off x="4905374" y="546100"/>
            <a:ext cx="6172199" cy="1325563"/>
          </a:xfrm>
        </p:spPr>
        <p:txBody>
          <a:bodyPr/>
          <a:lstStyle/>
          <a:p>
            <a:r>
              <a:rPr lang="en-US" dirty="0"/>
              <a:t>Agenda</a:t>
            </a:r>
            <a:endParaRPr lang="en-CA" dirty="0"/>
          </a:p>
        </p:txBody>
      </p:sp>
      <p:sp>
        <p:nvSpPr>
          <p:cNvPr id="11" name="Content Placeholder 2">
            <a:extLst>
              <a:ext uri="{FF2B5EF4-FFF2-40B4-BE49-F238E27FC236}">
                <a16:creationId xmlns:a16="http://schemas.microsoft.com/office/drawing/2014/main" id="{595D22B4-7066-4B66-951A-EF2DC4B22E7C}"/>
              </a:ext>
            </a:extLst>
          </p:cNvPr>
          <p:cNvSpPr>
            <a:spLocks noGrp="1"/>
          </p:cNvSpPr>
          <p:nvPr>
            <p:ph sz="half" idx="1"/>
          </p:nvPr>
        </p:nvSpPr>
        <p:spPr>
          <a:xfrm>
            <a:off x="4905375" y="2006600"/>
            <a:ext cx="6172200" cy="4351338"/>
          </a:xfrm>
        </p:spPr>
        <p:txBody>
          <a:bodyPr/>
          <a:lstStyle/>
          <a:p>
            <a:r>
              <a:rPr lang="en-CA" dirty="0"/>
              <a:t>Vaccination Trends</a:t>
            </a:r>
          </a:p>
          <a:p>
            <a:pPr marL="0" indent="0">
              <a:buNone/>
            </a:pPr>
            <a:endParaRPr lang="en-CA" dirty="0"/>
          </a:p>
          <a:p>
            <a:r>
              <a:rPr lang="en-CA" dirty="0"/>
              <a:t>Understanding the Law</a:t>
            </a:r>
          </a:p>
          <a:p>
            <a:pPr lvl="1"/>
            <a:r>
              <a:rPr lang="en-CA" dirty="0"/>
              <a:t>Human Rights </a:t>
            </a:r>
          </a:p>
          <a:p>
            <a:pPr lvl="1"/>
            <a:r>
              <a:rPr lang="en-CA" dirty="0"/>
              <a:t>Health Information</a:t>
            </a:r>
          </a:p>
          <a:p>
            <a:endParaRPr lang="en-CA" dirty="0"/>
          </a:p>
          <a:p>
            <a:r>
              <a:rPr lang="en-CA" dirty="0"/>
              <a:t>Mandating Vaccinations</a:t>
            </a:r>
          </a:p>
        </p:txBody>
      </p:sp>
    </p:spTree>
    <p:extLst>
      <p:ext uri="{BB962C8B-B14F-4D97-AF65-F5344CB8AC3E}">
        <p14:creationId xmlns:p14="http://schemas.microsoft.com/office/powerpoint/2010/main" val="212123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1067-EEAE-4063-9C52-AA3B2D282EFF}"/>
              </a:ext>
            </a:extLst>
          </p:cNvPr>
          <p:cNvSpPr>
            <a:spLocks noGrp="1"/>
          </p:cNvSpPr>
          <p:nvPr>
            <p:ph type="title"/>
          </p:nvPr>
        </p:nvSpPr>
        <p:spPr/>
        <p:txBody>
          <a:bodyPr/>
          <a:lstStyle/>
          <a:p>
            <a:r>
              <a:rPr lang="en-US" dirty="0"/>
              <a:t>Vaccination Trends</a:t>
            </a:r>
          </a:p>
        </p:txBody>
      </p:sp>
      <p:sp>
        <p:nvSpPr>
          <p:cNvPr id="3" name="Content Placeholder 2">
            <a:extLst>
              <a:ext uri="{FF2B5EF4-FFF2-40B4-BE49-F238E27FC236}">
                <a16:creationId xmlns:a16="http://schemas.microsoft.com/office/drawing/2014/main" id="{640B6FD2-FBE1-4CBE-B384-28AC70132417}"/>
              </a:ext>
            </a:extLst>
          </p:cNvPr>
          <p:cNvSpPr>
            <a:spLocks noGrp="1"/>
          </p:cNvSpPr>
          <p:nvPr>
            <p:ph idx="1"/>
          </p:nvPr>
        </p:nvSpPr>
        <p:spPr>
          <a:xfrm>
            <a:off x="838200" y="1511929"/>
            <a:ext cx="10515600" cy="4665034"/>
          </a:xfrm>
        </p:spPr>
        <p:txBody>
          <a:bodyPr>
            <a:normAutofit/>
          </a:bodyPr>
          <a:lstStyle/>
          <a:p>
            <a:r>
              <a:rPr lang="en-US" sz="2400" dirty="0">
                <a:latin typeface="+mn-lt"/>
              </a:rPr>
              <a:t>Federal government unlikely to provide guidance on vaccination passports</a:t>
            </a:r>
          </a:p>
          <a:p>
            <a:pPr algn="l"/>
            <a:r>
              <a:rPr lang="en-US" sz="2400" b="0" i="0" strike="noStrike" dirty="0">
                <a:effectLst/>
                <a:latin typeface="+mn-lt"/>
              </a:rPr>
              <a:t>Manitoba announced it would provide immunization cards</a:t>
            </a:r>
            <a:r>
              <a:rPr lang="en-US" sz="2400" b="0" i="0" dirty="0">
                <a:effectLst/>
                <a:latin typeface="+mn-lt"/>
              </a:rPr>
              <a:t> to residents who have been fully vaccinated, allowing them to travel domestically without being required to self-isolate when they return. </a:t>
            </a:r>
          </a:p>
          <a:p>
            <a:pPr algn="l"/>
            <a:r>
              <a:rPr lang="en-US" sz="2400" b="0" i="0" dirty="0">
                <a:effectLst/>
                <a:latin typeface="+mn-lt"/>
              </a:rPr>
              <a:t>Western University announced it would require students living in residence to show proof of immunization.</a:t>
            </a:r>
          </a:p>
          <a:p>
            <a:pPr algn="l"/>
            <a:r>
              <a:rPr lang="en-US" sz="2400" b="0" i="0" dirty="0">
                <a:effectLst/>
                <a:latin typeface="+mn-lt"/>
              </a:rPr>
              <a:t>Quebec began issuing downloadable QR code as proof of vaccination to limit people’s access to non-essential service (bars, gyms, contact sports) if Covid worsens.  (Possible implementation of September 1)</a:t>
            </a:r>
          </a:p>
          <a:p>
            <a:pPr algn="l"/>
            <a:r>
              <a:rPr lang="en-US" sz="2400" b="0" i="0" dirty="0">
                <a:effectLst/>
                <a:latin typeface="+mn-lt"/>
              </a:rPr>
              <a:t>Saskatchewan announced it would not require proof of vaccination for resident looking to return to work or attend events (a violation of the Health Information Protection Act)</a:t>
            </a:r>
          </a:p>
        </p:txBody>
      </p:sp>
    </p:spTree>
    <p:extLst>
      <p:ext uri="{BB962C8B-B14F-4D97-AF65-F5344CB8AC3E}">
        <p14:creationId xmlns:p14="http://schemas.microsoft.com/office/powerpoint/2010/main" val="245069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1067-EEAE-4063-9C52-AA3B2D282EFF}"/>
              </a:ext>
            </a:extLst>
          </p:cNvPr>
          <p:cNvSpPr>
            <a:spLocks noGrp="1"/>
          </p:cNvSpPr>
          <p:nvPr>
            <p:ph type="title"/>
          </p:nvPr>
        </p:nvSpPr>
        <p:spPr/>
        <p:txBody>
          <a:bodyPr/>
          <a:lstStyle/>
          <a:p>
            <a:r>
              <a:rPr lang="en-US" dirty="0"/>
              <a:t>Vaccination Trends</a:t>
            </a:r>
          </a:p>
        </p:txBody>
      </p:sp>
      <p:sp>
        <p:nvSpPr>
          <p:cNvPr id="3" name="Content Placeholder 2">
            <a:extLst>
              <a:ext uri="{FF2B5EF4-FFF2-40B4-BE49-F238E27FC236}">
                <a16:creationId xmlns:a16="http://schemas.microsoft.com/office/drawing/2014/main" id="{640B6FD2-FBE1-4CBE-B384-28AC70132417}"/>
              </a:ext>
            </a:extLst>
          </p:cNvPr>
          <p:cNvSpPr>
            <a:spLocks noGrp="1"/>
          </p:cNvSpPr>
          <p:nvPr>
            <p:ph idx="1"/>
          </p:nvPr>
        </p:nvSpPr>
        <p:spPr/>
        <p:txBody>
          <a:bodyPr>
            <a:normAutofit/>
          </a:bodyPr>
          <a:lstStyle/>
          <a:p>
            <a:pPr algn="l"/>
            <a:r>
              <a:rPr lang="en-US" b="0" i="0" strike="noStrike" dirty="0">
                <a:effectLst/>
                <a:latin typeface="Open Sans" panose="020B0606030504020204" pitchFamily="34" charset="0"/>
              </a:rPr>
              <a:t>Canada’s federal, provincial and privacy commissioners issued a joint statement warning that vaccine passports “may offer substantial public benefit, it is an encroachment on civil liberties that should be taken only after careful consideration.”</a:t>
            </a:r>
            <a:endParaRPr lang="en-US" dirty="0"/>
          </a:p>
        </p:txBody>
      </p:sp>
    </p:spTree>
    <p:extLst>
      <p:ext uri="{BB962C8B-B14F-4D97-AF65-F5344CB8AC3E}">
        <p14:creationId xmlns:p14="http://schemas.microsoft.com/office/powerpoint/2010/main" val="2808309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591494" y="555563"/>
            <a:ext cx="6981825" cy="1662113"/>
          </a:xfrm>
          <a:prstGeom prst="rect">
            <a:avLst/>
          </a:prstGeom>
          <a:noFill/>
          <a:ln w="9525">
            <a:noFill/>
            <a:miter lim="800000"/>
            <a:headEnd/>
            <a:tailEnd/>
          </a:ln>
        </p:spPr>
        <p:txBody>
          <a:bodyPr>
            <a:spAutoFit/>
          </a:bodyPr>
          <a:lstStyle/>
          <a:p>
            <a:pPr>
              <a:spcBef>
                <a:spcPct val="50000"/>
              </a:spcBef>
              <a:defRPr/>
            </a:pPr>
            <a:r>
              <a:rPr lang="en-US" sz="6000" b="1" dirty="0">
                <a:solidFill>
                  <a:srgbClr val="FF6600"/>
                </a:solidFill>
                <a:latin typeface="Corbel" pitchFamily="34" charset="0"/>
                <a:cs typeface="Arial" charset="0"/>
              </a:rPr>
              <a:t> </a:t>
            </a:r>
            <a:r>
              <a:rPr lang="en-US" sz="5400" b="1" dirty="0">
                <a:solidFill>
                  <a:srgbClr val="FF0000"/>
                </a:solidFill>
                <a:cs typeface="Arial" charset="0"/>
              </a:rPr>
              <a:t>Human Rights</a:t>
            </a:r>
          </a:p>
          <a:p>
            <a:pPr>
              <a:spcBef>
                <a:spcPct val="50000"/>
              </a:spcBef>
              <a:defRPr/>
            </a:pPr>
            <a:endParaRPr lang="en-US" sz="2800" b="1" dirty="0">
              <a:solidFill>
                <a:srgbClr val="FF0000"/>
              </a:solidFill>
              <a:latin typeface="Corbel" pitchFamily="34" charset="0"/>
              <a:cs typeface="Arial" charset="0"/>
            </a:endParaRPr>
          </a:p>
        </p:txBody>
      </p:sp>
      <p:pic>
        <p:nvPicPr>
          <p:cNvPr id="4" name="Picture Placeholder 4" descr="A person sitting on a chair with a parachute attached to their head&#10;&#10;Description automatically generated with low confidence">
            <a:extLst>
              <a:ext uri="{FF2B5EF4-FFF2-40B4-BE49-F238E27FC236}">
                <a16:creationId xmlns:a16="http://schemas.microsoft.com/office/drawing/2014/main" id="{D5D75C62-5C81-43E8-9847-B6E2C4820D0B}"/>
              </a:ext>
            </a:extLst>
          </p:cNvPr>
          <p:cNvPicPr>
            <a:picLocks noChangeAspect="1"/>
          </p:cNvPicPr>
          <p:nvPr/>
        </p:nvPicPr>
        <p:blipFill>
          <a:blip r:embed="rId3">
            <a:extLst>
              <a:ext uri="{28A0092B-C50C-407E-A947-70E740481C1C}">
                <a14:useLocalDpi xmlns:a14="http://schemas.microsoft.com/office/drawing/2010/main" val="0"/>
              </a:ext>
            </a:extLst>
          </a:blip>
          <a:srcRect l="14381" r="14381"/>
          <a:stretch>
            <a:fillRect/>
          </a:stretch>
        </p:blipFill>
        <p:spPr>
          <a:xfrm>
            <a:off x="6578852" y="900799"/>
            <a:ext cx="3700930" cy="2922288"/>
          </a:xfrm>
          <a:prstGeom prst="rect">
            <a:avLst/>
          </a:prstGeom>
        </p:spPr>
      </p:pic>
      <p:pic>
        <p:nvPicPr>
          <p:cNvPr id="5" name="image1.png">
            <a:extLst>
              <a:ext uri="{FF2B5EF4-FFF2-40B4-BE49-F238E27FC236}">
                <a16:creationId xmlns:a16="http://schemas.microsoft.com/office/drawing/2014/main" id="{C3FEC7AD-9932-4FE6-A139-117A31C77D17}"/>
              </a:ext>
            </a:extLst>
          </p:cNvPr>
          <p:cNvPicPr/>
          <p:nvPr/>
        </p:nvPicPr>
        <p:blipFill>
          <a:blip r:embed="rId4"/>
          <a:srcRect/>
          <a:stretch>
            <a:fillRect/>
          </a:stretch>
        </p:blipFill>
        <p:spPr>
          <a:xfrm>
            <a:off x="6578852" y="4089980"/>
            <a:ext cx="3572149" cy="1100689"/>
          </a:xfrm>
          <a:prstGeom prst="rect">
            <a:avLst/>
          </a:prstGeom>
          <a:ln/>
        </p:spPr>
      </p:pic>
    </p:spTree>
    <p:extLst>
      <p:ext uri="{BB962C8B-B14F-4D97-AF65-F5344CB8AC3E}">
        <p14:creationId xmlns:p14="http://schemas.microsoft.com/office/powerpoint/2010/main" val="150600298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86" name="Rectangle 80">
            <a:extLst>
              <a:ext uri="{FF2B5EF4-FFF2-40B4-BE49-F238E27FC236}">
                <a16:creationId xmlns:a16="http://schemas.microsoft.com/office/drawing/2014/main" id="{1C4A7C96-9E71-4CE8-ADCD-504C0D52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Title 1"/>
          <p:cNvSpPr>
            <a:spLocks noGrp="1"/>
          </p:cNvSpPr>
          <p:nvPr>
            <p:ph type="title"/>
          </p:nvPr>
        </p:nvSpPr>
        <p:spPr>
          <a:xfrm>
            <a:off x="838200" y="365126"/>
            <a:ext cx="10515600" cy="1306440"/>
          </a:xfrm>
        </p:spPr>
        <p:txBody>
          <a:bodyPr>
            <a:normAutofit/>
          </a:bodyPr>
          <a:lstStyle/>
          <a:p>
            <a:pPr algn="ctr"/>
            <a:r>
              <a:rPr lang="en-US" altLang="en-US" dirty="0"/>
              <a:t>DISCRIMINATION</a:t>
            </a:r>
          </a:p>
        </p:txBody>
      </p:sp>
      <p:sp>
        <p:nvSpPr>
          <p:cNvPr id="5123" name="Content Placeholder 2" descr="Rectangle: Click to edit Master text styles&#10;Second level&#10;Third level&#10;Fourth level&#10;Fifth level"/>
          <p:cNvSpPr>
            <a:spLocks noGrp="1"/>
          </p:cNvSpPr>
          <p:nvPr>
            <p:ph idx="1"/>
          </p:nvPr>
        </p:nvSpPr>
        <p:spPr>
          <a:xfrm>
            <a:off x="1995715" y="2000249"/>
            <a:ext cx="8197410" cy="4128837"/>
          </a:xfrm>
        </p:spPr>
        <p:txBody>
          <a:bodyPr>
            <a:normAutofit/>
          </a:bodyPr>
          <a:lstStyle/>
          <a:p>
            <a:pPr>
              <a:defRPr/>
            </a:pPr>
            <a:r>
              <a:rPr lang="en-US" dirty="0"/>
              <a:t>Definition:</a:t>
            </a:r>
          </a:p>
          <a:p>
            <a:pPr marL="0" indent="0">
              <a:buNone/>
              <a:defRPr/>
            </a:pPr>
            <a:endParaRPr lang="en-US" dirty="0"/>
          </a:p>
          <a:p>
            <a:pPr marL="914400" lvl="1" indent="-457200">
              <a:defRPr/>
            </a:pPr>
            <a:r>
              <a:rPr lang="en-US" sz="2800" dirty="0"/>
              <a:t>To make a distinction.</a:t>
            </a:r>
          </a:p>
          <a:p>
            <a:pPr marL="914400" lvl="1" indent="-457200">
              <a:defRPr/>
            </a:pPr>
            <a:endParaRPr lang="en-US" sz="2800" dirty="0"/>
          </a:p>
          <a:p>
            <a:pPr marL="914400" lvl="1" indent="-457200">
              <a:defRPr/>
            </a:pPr>
            <a:r>
              <a:rPr lang="en-US" sz="2800" dirty="0"/>
              <a:t>Recognition of differences.</a:t>
            </a:r>
          </a:p>
          <a:p>
            <a:pPr marL="914400" lvl="1" indent="-457200">
              <a:defRPr/>
            </a:pPr>
            <a:endParaRPr lang="en-US" sz="2800" dirty="0"/>
          </a:p>
          <a:p>
            <a:pPr marL="914400" lvl="1" indent="-457200">
              <a:defRPr/>
            </a:pPr>
            <a:r>
              <a:rPr lang="en-US" sz="2800" dirty="0"/>
              <a:t>Prejudicial treatment of a person or a group of people based on certain characteristics.</a:t>
            </a:r>
          </a:p>
          <a:p>
            <a:pPr>
              <a:defRPr/>
            </a:pPr>
            <a:endParaRPr lang="en-US" sz="2000" dirty="0"/>
          </a:p>
          <a:p>
            <a:pPr lvl="1">
              <a:defRPr/>
            </a:pPr>
            <a:endParaRPr lang="en-US" sz="2000" dirty="0"/>
          </a:p>
        </p:txBody>
      </p:sp>
    </p:spTree>
    <p:extLst>
      <p:ext uri="{BB962C8B-B14F-4D97-AF65-F5344CB8AC3E}">
        <p14:creationId xmlns:p14="http://schemas.microsoft.com/office/powerpoint/2010/main" val="1026310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3161" y="429134"/>
            <a:ext cx="10233837" cy="1188720"/>
          </a:xfrm>
        </p:spPr>
        <p:txBody>
          <a:bodyPr vert="horz" lIns="91440" tIns="45720" rIns="91440" bIns="45720" rtlCol="0" anchor="ctr">
            <a:normAutofit/>
          </a:bodyPr>
          <a:lstStyle/>
          <a:p>
            <a:r>
              <a:rPr lang="en-US" altLang="en-US" sz="3700" kern="1200" dirty="0">
                <a:solidFill>
                  <a:srgbClr val="FF0000"/>
                </a:solidFill>
                <a:latin typeface="+mj-lt"/>
                <a:ea typeface="+mj-ea"/>
                <a:cs typeface="+mj-cs"/>
              </a:rPr>
              <a:t>CANADIAN CHARTER OF RIGHTS AND FREEDOMS</a:t>
            </a:r>
          </a:p>
        </p:txBody>
      </p:sp>
      <p:sp>
        <p:nvSpPr>
          <p:cNvPr id="29699" name="Rectangle 3" descr="Rectangle: Click to edit Master text styles&#10;Second level&#10;Third level&#10;Fourth level&#10;Fifth level"/>
          <p:cNvSpPr>
            <a:spLocks noGrp="1" noChangeArrowheads="1"/>
          </p:cNvSpPr>
          <p:nvPr>
            <p:ph sz="half" idx="1"/>
          </p:nvPr>
        </p:nvSpPr>
        <p:spPr>
          <a:xfrm>
            <a:off x="603161" y="1841293"/>
            <a:ext cx="9367204" cy="4041648"/>
          </a:xfrm>
        </p:spPr>
        <p:txBody>
          <a:bodyPr vert="horz" lIns="91440" tIns="45720" rIns="91440" bIns="45720" rtlCol="0" anchor="t">
            <a:normAutofit/>
          </a:bodyPr>
          <a:lstStyle/>
          <a:p>
            <a:pPr marL="0"/>
            <a:r>
              <a:rPr lang="en-US" altLang="en-US" sz="3600" dirty="0">
                <a:latin typeface="+mn-lt"/>
              </a:rPr>
              <a:t>Section 15(1): </a:t>
            </a:r>
          </a:p>
          <a:p>
            <a:pPr marL="0"/>
            <a:endParaRPr lang="en-US" altLang="en-US" sz="3600" dirty="0">
              <a:latin typeface="+mn-lt"/>
            </a:endParaRPr>
          </a:p>
          <a:p>
            <a:r>
              <a:rPr lang="en-US" altLang="en-US" sz="3600" dirty="0">
                <a:latin typeface="+mn-lt"/>
              </a:rPr>
              <a:t>Every individual is equal before and under the law and has the right to the equal protection and benefit of the law without discrimination…</a:t>
            </a:r>
          </a:p>
          <a:p>
            <a:endParaRPr lang="en-US" altLang="en-US" sz="3600" dirty="0">
              <a:latin typeface="+mn-lt"/>
            </a:endParaRPr>
          </a:p>
          <a:p>
            <a:endParaRPr lang="en-US" altLang="en-US" sz="2400" dirty="0">
              <a:latin typeface="+mn-lt"/>
            </a:endParaRPr>
          </a:p>
          <a:p>
            <a:endParaRPr lang="en-US" altLang="en-US" sz="2400" dirty="0">
              <a:latin typeface="+mn-lt"/>
            </a:endParaRPr>
          </a:p>
          <a:p>
            <a:endParaRPr lang="en-US" altLang="en-US" sz="2400" dirty="0">
              <a:latin typeface="+mn-lt"/>
            </a:endParaRPr>
          </a:p>
          <a:p>
            <a:endParaRPr lang="en-US" altLang="en-US" sz="2400" dirty="0">
              <a:latin typeface="+mn-lt"/>
            </a:endParaRPr>
          </a:p>
          <a:p>
            <a:endParaRPr lang="en-US" altLang="en-US" sz="2400" dirty="0">
              <a:latin typeface="+mn-lt"/>
            </a:endParaRPr>
          </a:p>
        </p:txBody>
      </p:sp>
    </p:spTree>
    <p:extLst>
      <p:ext uri="{BB962C8B-B14F-4D97-AF65-F5344CB8AC3E}">
        <p14:creationId xmlns:p14="http://schemas.microsoft.com/office/powerpoint/2010/main" val="2311869914"/>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3513</TotalTime>
  <Words>2330</Words>
  <Application>Microsoft Office PowerPoint</Application>
  <PresentationFormat>Widescreen</PresentationFormat>
  <Paragraphs>188</Paragraphs>
  <Slides>27</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Corbel</vt:lpstr>
      <vt:lpstr>Gilroy ExtraBold</vt:lpstr>
      <vt:lpstr>Gilroy Light</vt:lpstr>
      <vt:lpstr>Open Sans</vt:lpstr>
      <vt:lpstr>Symbol</vt:lpstr>
      <vt:lpstr>Times New Roman</vt:lpstr>
      <vt:lpstr>Wingdings</vt:lpstr>
      <vt:lpstr>Office Theme</vt:lpstr>
      <vt:lpstr>Legal &amp; Human Rights CONSIDERATIONS Around Establishing Proof of Vaccination Requirements as a Condition of Sport Participation OR club ACCESS </vt:lpstr>
      <vt:lpstr>WHO WE ARE:  SPORT LAW</vt:lpstr>
      <vt:lpstr>SPORT LAW</vt:lpstr>
      <vt:lpstr>Agenda</vt:lpstr>
      <vt:lpstr>Vaccination Trends</vt:lpstr>
      <vt:lpstr>Vaccination Trends</vt:lpstr>
      <vt:lpstr>PowerPoint Presentation</vt:lpstr>
      <vt:lpstr>DISCRIMINATION</vt:lpstr>
      <vt:lpstr>CANADIAN CHARTER OF RIGHTS AND FREEDOMS</vt:lpstr>
      <vt:lpstr>THE CHARTER - JURISDICTION</vt:lpstr>
      <vt:lpstr>It is a discriminatory practice in the provisions of goods, services, facilities or accommodation customarily available to the general public (Section 1 of OHRC):</vt:lpstr>
      <vt:lpstr>PROHIBITED GROUNDS</vt:lpstr>
      <vt:lpstr>LEGAL ANALYSIS</vt:lpstr>
      <vt:lpstr>JUSTIFICATION</vt:lpstr>
      <vt:lpstr>REASONABLE ACCOMMODATION</vt:lpstr>
      <vt:lpstr>Legal Obligations</vt:lpstr>
      <vt:lpstr>Covid Considerations</vt:lpstr>
      <vt:lpstr>Human Rights Considerations</vt:lpstr>
      <vt:lpstr>PowerPoint Presentation</vt:lpstr>
      <vt:lpstr>Privacy Concerns</vt:lpstr>
      <vt:lpstr>The Big Question</vt:lpstr>
      <vt:lpstr>Best Practices</vt:lpstr>
      <vt:lpstr>Questions</vt:lpstr>
      <vt:lpstr>Questions</vt:lpstr>
      <vt:lpstr>Any Questions?</vt:lpstr>
      <vt:lpstr>CONTACT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 McCormick</dc:creator>
  <cp:lastModifiedBy>Steven Indig</cp:lastModifiedBy>
  <cp:revision>6</cp:revision>
  <dcterms:created xsi:type="dcterms:W3CDTF">2021-01-05T18:10:00Z</dcterms:created>
  <dcterms:modified xsi:type="dcterms:W3CDTF">2021-07-28T00:17:10Z</dcterms:modified>
</cp:coreProperties>
</file>