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7" r:id="rId4"/>
    <p:sldId id="273" r:id="rId5"/>
    <p:sldId id="258" r:id="rId6"/>
    <p:sldId id="275" r:id="rId7"/>
    <p:sldId id="266" r:id="rId8"/>
    <p:sldId id="279" r:id="rId9"/>
    <p:sldId id="271" r:id="rId10"/>
    <p:sldId id="272" r:id="rId11"/>
    <p:sldId id="261" r:id="rId12"/>
    <p:sldId id="262" r:id="rId13"/>
    <p:sldId id="277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D4F"/>
    <a:srgbClr val="ED1941"/>
    <a:srgbClr val="53565A"/>
    <a:srgbClr val="5B9BD5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368" y="-50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CCDEB-B334-4CDE-896B-0FB8E02EA9C8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3B2E-1ED0-46F8-B607-B5379F9441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33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Ontario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3B2E-1ED0-46F8-B607-B5379F9441B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34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NOTE:  This slide can be duplicated in</a:t>
            </a:r>
            <a:r>
              <a:rPr lang="en-CA" baseline="0" dirty="0" smtClean="0"/>
              <a:t> the case that there are multiple investment requests.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3B2E-1ED0-46F8-B607-B5379F9441B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72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NOTE:  This slide can be duplicated in</a:t>
            </a:r>
            <a:r>
              <a:rPr lang="en-CA" baseline="0" dirty="0" smtClean="0"/>
              <a:t> the case that there are multiple investment requests.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3B2E-1ED0-46F8-B607-B5379F9441B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55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40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51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0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54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33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86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1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1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50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5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4CE9-EBAB-4C4B-9190-152B33B9FC04}" type="datetimeFigureOut">
              <a:rPr lang="en-CA" smtClean="0"/>
              <a:t>18-02-22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0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5535" y="3429344"/>
            <a:ext cx="11182865" cy="2387600"/>
          </a:xfrm>
        </p:spPr>
        <p:txBody>
          <a:bodyPr>
            <a:noAutofit/>
          </a:bodyPr>
          <a:lstStyle/>
          <a:p>
            <a:pPr algn="l"/>
            <a:r>
              <a:rPr lang="en-CA" sz="7200" dirty="0" smtClean="0">
                <a:solidFill>
                  <a:schemeClr val="bg1"/>
                </a:solidFill>
                <a:latin typeface="Knockout HTF49-Liteweight" pitchFamily="50" charset="0"/>
              </a:rPr>
              <a:t>CURLING AND OUR COMMUNITY </a:t>
            </a:r>
            <a:endParaRPr lang="en-CA" sz="7200" dirty="0">
              <a:solidFill>
                <a:schemeClr val="bg1"/>
              </a:solidFill>
              <a:latin typeface="Knockout HTF49-Liteweigh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522" y="5680552"/>
            <a:ext cx="9144000" cy="630194"/>
          </a:xfrm>
        </p:spPr>
        <p:txBody>
          <a:bodyPr>
            <a:normAutofit lnSpcReduction="10000"/>
          </a:bodyPr>
          <a:lstStyle/>
          <a:p>
            <a:pPr algn="l"/>
            <a:r>
              <a:rPr lang="en-CA" sz="4000" dirty="0" smtClean="0">
                <a:solidFill>
                  <a:srgbClr val="ED1941"/>
                </a:solidFill>
                <a:latin typeface="Knockout HTF49-Liteweight" pitchFamily="50" charset="0"/>
              </a:rPr>
              <a:t>Insert Club Name Here</a:t>
            </a:r>
            <a:endParaRPr lang="en-CA" sz="4000" dirty="0">
              <a:solidFill>
                <a:srgbClr val="ED1941"/>
              </a:solidFill>
              <a:latin typeface="Knockout HTF49-Liteweight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9" t="32973" r="40599" b="33456"/>
          <a:stretch/>
        </p:blipFill>
        <p:spPr>
          <a:xfrm>
            <a:off x="468058" y="4321923"/>
            <a:ext cx="1442164" cy="2013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225" b="14627"/>
          <a:stretch/>
        </p:blipFill>
        <p:spPr>
          <a:xfrm>
            <a:off x="0" y="0"/>
            <a:ext cx="12192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22825"/>
            <a:ext cx="10515600" cy="1325563"/>
          </a:xfrm>
        </p:spPr>
        <p:txBody>
          <a:bodyPr>
            <a:noAutofit/>
          </a:bodyPr>
          <a:lstStyle/>
          <a:p>
            <a:r>
              <a:rPr lang="en-CA" sz="9600" dirty="0" smtClean="0">
                <a:solidFill>
                  <a:srgbClr val="ED1941"/>
                </a:solidFill>
              </a:rPr>
              <a:t>YOUTH PROGRAMS</a:t>
            </a:r>
            <a:endParaRPr lang="en-CA" sz="9600" dirty="0">
              <a:solidFill>
                <a:srgbClr val="ED19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57888"/>
            <a:ext cx="6305550" cy="406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rgbClr val="4C4D4F"/>
                </a:solidFill>
                <a:latin typeface="+mj-lt"/>
              </a:rPr>
              <a:t>Engaging the Next Generation of Curlers</a:t>
            </a:r>
            <a:endParaRPr lang="en-CA" sz="3600" dirty="0">
              <a:solidFill>
                <a:srgbClr val="4C4D4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438650"/>
          </a:xfrm>
          <a:prstGeom prst="rect">
            <a:avLst/>
          </a:prstGeom>
          <a:solidFill>
            <a:srgbClr val="4C4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62000" y="511165"/>
            <a:ext cx="4324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ED1941"/>
                </a:solidFill>
                <a:latin typeface="+mj-lt"/>
              </a:rPr>
              <a:t>INSERT A GRAYSCALE PICTURE OF YOUR PROGRAM HERE</a:t>
            </a:r>
            <a:endParaRPr lang="en-CA" sz="5400" dirty="0">
              <a:solidFill>
                <a:srgbClr val="ED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7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24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9600" dirty="0" smtClean="0">
                <a:solidFill>
                  <a:schemeClr val="bg1"/>
                </a:solidFill>
              </a:rPr>
              <a:t>INSERT CLUB NAME HERE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9150" y="3920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About Us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78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050925"/>
            <a:ext cx="5257800" cy="1939925"/>
          </a:xfrm>
        </p:spPr>
        <p:txBody>
          <a:bodyPr>
            <a:normAutofit/>
          </a:bodyPr>
          <a:lstStyle/>
          <a:p>
            <a:r>
              <a:rPr lang="en-CA" sz="6600" dirty="0" smtClean="0">
                <a:solidFill>
                  <a:srgbClr val="4C4D4F"/>
                </a:solidFill>
              </a:rPr>
              <a:t>OUR PLACE IN THE COMMUNITY </a:t>
            </a:r>
            <a:endParaRPr lang="en-CA" sz="6600" dirty="0">
              <a:solidFill>
                <a:srgbClr val="4C4D4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9450"/>
            <a:ext cx="4705350" cy="3771900"/>
          </a:xfrm>
        </p:spPr>
        <p:txBody>
          <a:bodyPr>
            <a:noAutofit/>
          </a:bodyPr>
          <a:lstStyle/>
          <a:p>
            <a:r>
              <a:rPr lang="en-CA" sz="1800" dirty="0" smtClean="0">
                <a:solidFill>
                  <a:srgbClr val="4C4D4F"/>
                </a:solidFill>
              </a:rPr>
              <a:t>Insert facts here about your facility and its membership.</a:t>
            </a:r>
          </a:p>
          <a:p>
            <a:r>
              <a:rPr lang="en-CA" sz="1800" dirty="0" smtClean="0">
                <a:solidFill>
                  <a:srgbClr val="4C4D4F"/>
                </a:solidFill>
              </a:rPr>
              <a:t>If you are able to highlight diversity of membership (age, gender, ethnicity, income group) this is encouraged.</a:t>
            </a:r>
          </a:p>
          <a:p>
            <a:r>
              <a:rPr lang="en-CA" sz="1800" dirty="0" smtClean="0">
                <a:solidFill>
                  <a:srgbClr val="4C4D4F"/>
                </a:solidFill>
              </a:rPr>
              <a:t>Do you give back to the community?  Give examples here.</a:t>
            </a:r>
          </a:p>
          <a:p>
            <a:r>
              <a:rPr lang="en-CA" sz="1800" dirty="0" smtClean="0">
                <a:solidFill>
                  <a:srgbClr val="4C4D4F"/>
                </a:solidFill>
              </a:rPr>
              <a:t>Do you have a heartwarming anecdote?  Include it but keep the emphasis on the facts.</a:t>
            </a:r>
            <a:endParaRPr lang="en-CA" sz="1800" dirty="0">
              <a:solidFill>
                <a:srgbClr val="4C4D4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2650" y="0"/>
            <a:ext cx="6229350" cy="6858000"/>
          </a:xfrm>
          <a:prstGeom prst="rect">
            <a:avLst/>
          </a:prstGeom>
          <a:solidFill>
            <a:srgbClr val="4C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4C4D4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5150" y="2234327"/>
            <a:ext cx="4324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ED1941"/>
                </a:solidFill>
                <a:latin typeface="+mj-lt"/>
              </a:rPr>
              <a:t>INSERT A GRAYSCALE PICTURE OF YOUR FACILITY HERE</a:t>
            </a:r>
            <a:endParaRPr lang="en-CA" sz="5400" dirty="0">
              <a:solidFill>
                <a:srgbClr val="ED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64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150" y="2095500"/>
            <a:ext cx="11296650" cy="4381500"/>
          </a:xfrm>
          <a:prstGeom prst="rect">
            <a:avLst/>
          </a:prstGeom>
          <a:solidFill>
            <a:schemeClr val="bg1"/>
          </a:solidFill>
          <a:ln w="5715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377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CA" sz="5800" dirty="0" smtClean="0">
                <a:solidFill>
                  <a:schemeClr val="bg1"/>
                </a:solidFill>
              </a:rPr>
              <a:t>INFRASTRUCTURE INVESTMENT OPPORTUNITIES </a:t>
            </a:r>
            <a:endParaRPr lang="en-CA" sz="5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8350" y="2262048"/>
            <a:ext cx="211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We Need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7613" y="2254974"/>
            <a:ext cx="2686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It Will Help 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50" y="2095500"/>
            <a:ext cx="11296650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>
            <a:stCxn id="8" idx="0"/>
            <a:endCxn id="7" idx="2"/>
          </p:cNvCxnSpPr>
          <p:nvPr/>
        </p:nvCxnSpPr>
        <p:spPr>
          <a:xfrm>
            <a:off x="6086475" y="2095500"/>
            <a:ext cx="0" cy="4381500"/>
          </a:xfrm>
          <a:prstGeom prst="line">
            <a:avLst/>
          </a:prstGeom>
          <a:ln w="76200">
            <a:solidFill>
              <a:srgbClr val="4C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6565" y="4399746"/>
            <a:ext cx="51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4C4D4F"/>
                </a:solidFill>
              </a:rPr>
              <a:t>State your investment project or need here. Be concise and clear.</a:t>
            </a:r>
            <a:endParaRPr lang="en-CA" sz="2800" dirty="0">
              <a:solidFill>
                <a:srgbClr val="4C4D4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4890" y="4399746"/>
            <a:ext cx="51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4C4D4F"/>
                </a:solidFill>
              </a:rPr>
              <a:t>Share how the project/funding will benefit your community.</a:t>
            </a:r>
            <a:endParaRPr lang="en-CA" sz="2800" dirty="0">
              <a:solidFill>
                <a:srgbClr val="4C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9008" y="444679"/>
            <a:ext cx="10676164" cy="5932810"/>
          </a:xfrm>
          <a:prstGeom prst="rect">
            <a:avLst/>
          </a:prstGeom>
          <a:solidFill>
            <a:schemeClr val="bg1"/>
          </a:solidFill>
          <a:ln w="5715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9" y="43544"/>
            <a:ext cx="1088572" cy="6391679"/>
          </a:xfrm>
        </p:spPr>
        <p:txBody>
          <a:bodyPr vert="vert270">
            <a:noAutofit/>
          </a:bodyPr>
          <a:lstStyle/>
          <a:p>
            <a:r>
              <a:rPr lang="en-CA" sz="8500" spc="300" dirty="0" smtClean="0">
                <a:solidFill>
                  <a:schemeClr val="bg1"/>
                </a:solidFill>
              </a:rPr>
              <a:t>BUSINESS CASE</a:t>
            </a:r>
            <a:endParaRPr lang="en-CA" sz="8500" spc="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208" y="702423"/>
            <a:ext cx="298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Our Need 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2208" y="4206217"/>
            <a:ext cx="3215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The Beneficiaries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8532" y="478437"/>
            <a:ext cx="10676164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4910323" y="492627"/>
            <a:ext cx="0" cy="5899052"/>
          </a:xfrm>
          <a:prstGeom prst="line">
            <a:avLst/>
          </a:prstGeom>
          <a:ln w="76200">
            <a:solidFill>
              <a:srgbClr val="4C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19035" y="702423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4C4D4F"/>
                </a:solidFill>
              </a:rPr>
              <a:t>State your institutions issue or opportunity here and explain how it is impacting the business. </a:t>
            </a:r>
            <a:endParaRPr lang="en-CA" sz="2000" dirty="0">
              <a:solidFill>
                <a:srgbClr val="4C4D4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8532" y="1659536"/>
            <a:ext cx="10676164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318532" y="2840636"/>
            <a:ext cx="10676164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309007" y="4020720"/>
            <a:ext cx="10685689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492208" y="3025117"/>
            <a:ext cx="2114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Our Costs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2208" y="5418616"/>
            <a:ext cx="3088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Intended Impact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8532" y="5196389"/>
            <a:ext cx="10676164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492208" y="1868589"/>
            <a:ext cx="298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The Solution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9035" y="1877076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4C4D4F"/>
                </a:solidFill>
              </a:rPr>
              <a:t>State your proposed solution.  Provide details and explain any alternatives considered.</a:t>
            </a:r>
            <a:endParaRPr lang="en-CA" sz="2000" dirty="0">
              <a:solidFill>
                <a:srgbClr val="4C4D4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4954" y="3088210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4C4D4F"/>
                </a:solidFill>
              </a:rPr>
              <a:t>State your projected costs, cost assumptions and benchmarks.  List any other sources of funding.</a:t>
            </a:r>
            <a:endParaRPr lang="en-CA" sz="2000" dirty="0">
              <a:solidFill>
                <a:srgbClr val="4C4D4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4954" y="4252404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4C4D4F"/>
                </a:solidFill>
              </a:rPr>
              <a:t>Who will benefit from this investment?  Be specific about the community/individuals it will impact.</a:t>
            </a:r>
            <a:endParaRPr lang="en-CA" sz="2000" dirty="0">
              <a:solidFill>
                <a:srgbClr val="4C4D4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4954" y="5435711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4C4D4F"/>
                </a:solidFill>
              </a:rPr>
              <a:t>What are the direct and indirect benefits of the project overall? Are there quantifiable benefits?</a:t>
            </a:r>
            <a:endParaRPr lang="en-CA" sz="2000" dirty="0">
              <a:solidFill>
                <a:srgbClr val="4C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8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9600" dirty="0" smtClean="0">
                <a:solidFill>
                  <a:schemeClr val="bg1"/>
                </a:solidFill>
              </a:rPr>
              <a:t>CURLING IN CANADA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3920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>
                <a:solidFill>
                  <a:srgbClr val="ED1941"/>
                </a:solidFill>
                <a:latin typeface="+mj-lt"/>
              </a:rPr>
              <a:t>An Introduction</a:t>
            </a:r>
            <a:endParaRPr lang="en-CA" sz="4000" dirty="0">
              <a:solidFill>
                <a:srgbClr val="ED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23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74675"/>
            <a:ext cx="5302341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rgbClr val="4C4D4F"/>
                </a:solidFill>
              </a:rPr>
              <a:t>A CANADIAN PASTIME</a:t>
            </a:r>
            <a:endParaRPr lang="en-CA" sz="5400" dirty="0">
              <a:solidFill>
                <a:srgbClr val="4C4D4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01825"/>
            <a:ext cx="5302341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Since arriving on our shores in 1759, curling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has connected Canadians and united diverse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communities on the rink. Although the sport has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changed over the centuries, the qualities which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capture our imagination persist; the tradition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of fraternity, the spirit of sportsmanship, and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the drive for excellence</a:t>
            </a:r>
            <a:r>
              <a:rPr lang="en-CA" dirty="0" smtClean="0">
                <a:solidFill>
                  <a:srgbClr val="4C4D4F"/>
                </a:solidFill>
              </a:rPr>
              <a:t>.</a:t>
            </a:r>
          </a:p>
          <a:p>
            <a:pPr marL="0" indent="0">
              <a:buNone/>
            </a:pPr>
            <a:endParaRPr lang="en-CA" dirty="0">
              <a:solidFill>
                <a:srgbClr val="4C4D4F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Today, Canada is the world leader in the sport.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From thriving grassroots play to the international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athletic stage, 90% of all curlers hail from Canada.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Curling is a definitive national pastime, with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traditions and values that mirror our distinctly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Canadian outlook. We are fierce but friendly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competitors. We are proud but humble.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41" y="0"/>
            <a:ext cx="61657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1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66219"/>
            <a:ext cx="10515600" cy="1325563"/>
          </a:xfrm>
        </p:spPr>
        <p:txBody>
          <a:bodyPr>
            <a:no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NO OTHER SPORT IN </a:t>
            </a:r>
            <a:r>
              <a:rPr lang="en-CA" sz="9600" dirty="0" smtClean="0">
                <a:solidFill>
                  <a:srgbClr val="ED1941"/>
                </a:solidFill>
              </a:rPr>
              <a:t>CANADIAN HISTORY </a:t>
            </a:r>
            <a:r>
              <a:rPr lang="en-CA" sz="9600" dirty="0" smtClean="0">
                <a:solidFill>
                  <a:schemeClr val="bg1"/>
                </a:solidFill>
              </a:rPr>
              <a:t>HAS WON A MEDAL AT EVERY OLYMPIC GAMES.</a:t>
            </a:r>
            <a:endParaRPr lang="en-CA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9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650" y="222250"/>
            <a:ext cx="5429250" cy="319722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6000" dirty="0" smtClean="0">
                <a:solidFill>
                  <a:srgbClr val="4C4D4F"/>
                </a:solidFill>
              </a:rPr>
              <a:t>CURLING CLUBS ARE COMMUNITY HUBS </a:t>
            </a:r>
            <a:endParaRPr lang="en-CA" sz="6000" dirty="0">
              <a:solidFill>
                <a:srgbClr val="4C4D4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650" y="2733675"/>
            <a:ext cx="4895850" cy="2386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 smtClean="0">
                <a:solidFill>
                  <a:srgbClr val="4C4D4F"/>
                </a:solidFill>
              </a:rPr>
              <a:t>Curling Clubs are: </a:t>
            </a:r>
          </a:p>
          <a:p>
            <a:pPr>
              <a:spcBef>
                <a:spcPts val="600"/>
              </a:spcBef>
            </a:pPr>
            <a:r>
              <a:rPr lang="en-CA" sz="1800" dirty="0" smtClean="0">
                <a:solidFill>
                  <a:srgbClr val="4C4D4F"/>
                </a:solidFill>
              </a:rPr>
              <a:t>Inclusive</a:t>
            </a:r>
          </a:p>
          <a:p>
            <a:pPr>
              <a:spcBef>
                <a:spcPts val="600"/>
              </a:spcBef>
            </a:pPr>
            <a:r>
              <a:rPr lang="en-CA" sz="1800" dirty="0">
                <a:solidFill>
                  <a:srgbClr val="4C4D4F"/>
                </a:solidFill>
              </a:rPr>
              <a:t>V</a:t>
            </a:r>
            <a:r>
              <a:rPr lang="en-CA" sz="1800" dirty="0" smtClean="0">
                <a:solidFill>
                  <a:srgbClr val="4C4D4F"/>
                </a:solidFill>
              </a:rPr>
              <a:t>olunteer Driven</a:t>
            </a:r>
          </a:p>
          <a:p>
            <a:pPr>
              <a:spcBef>
                <a:spcPts val="600"/>
              </a:spcBef>
            </a:pPr>
            <a:r>
              <a:rPr lang="en-CA" sz="1800" dirty="0" smtClean="0">
                <a:solidFill>
                  <a:srgbClr val="4C4D4F"/>
                </a:solidFill>
              </a:rPr>
              <a:t>Accessible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1800" dirty="0" smtClean="0">
                <a:solidFill>
                  <a:srgbClr val="4C4D4F"/>
                </a:solidFill>
              </a:rPr>
              <a:t>Gathering Places</a:t>
            </a:r>
            <a:endParaRPr lang="en-CA" sz="1800" dirty="0">
              <a:solidFill>
                <a:srgbClr val="4C4D4F"/>
              </a:solidFill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4C4D4F"/>
                </a:solidFill>
              </a:rPr>
              <a:t>Curling rinks are vital to some small communities, providing a venue for people of all ages to gather and engage in sport.  The curling community is a diverse group of people of widely varying ages, backgrounds and socioeconomic circumstances.</a:t>
            </a:r>
            <a:endParaRPr lang="en-CA" sz="1800" dirty="0">
              <a:solidFill>
                <a:srgbClr val="4C4D4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6" r="3333"/>
          <a:stretch/>
        </p:blipFill>
        <p:spPr>
          <a:xfrm>
            <a:off x="0" y="0"/>
            <a:ext cx="621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50" y="576430"/>
            <a:ext cx="10515600" cy="1325563"/>
          </a:xfrm>
        </p:spPr>
        <p:txBody>
          <a:bodyPr>
            <a:no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THE ECONOMIC IMPACT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250" y="5230497"/>
            <a:ext cx="3943374" cy="530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6000" dirty="0" smtClean="0">
                <a:solidFill>
                  <a:srgbClr val="ED1941"/>
                </a:solidFill>
                <a:latin typeface="+mj-lt"/>
              </a:rPr>
              <a:t>$584 MILLION</a:t>
            </a:r>
            <a:endParaRPr lang="en-CA" sz="60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60170" y="3637860"/>
            <a:ext cx="5086350" cy="791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8500" dirty="0" smtClean="0">
                <a:solidFill>
                  <a:srgbClr val="ED1941"/>
                </a:solidFill>
                <a:latin typeface="+mj-lt"/>
              </a:rPr>
              <a:t>3400</a:t>
            </a:r>
            <a:endParaRPr lang="en-CA" sz="85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394" y="5931771"/>
            <a:ext cx="38671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70" dirty="0" smtClean="0">
                <a:solidFill>
                  <a:schemeClr val="bg1"/>
                </a:solidFill>
                <a:latin typeface="+mj-lt"/>
              </a:rPr>
              <a:t>In Economic Activity Across Canada</a:t>
            </a:r>
            <a:endParaRPr lang="en-CA" sz="247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8036" y="4549023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 smtClean="0">
                <a:solidFill>
                  <a:schemeClr val="bg1"/>
                </a:solidFill>
                <a:latin typeface="+mj-lt"/>
              </a:rPr>
              <a:t>Jobs Supported by Curling </a:t>
            </a:r>
            <a:endParaRPr lang="en-CA" sz="19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54" y="3824939"/>
            <a:ext cx="1009314" cy="100931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560170" y="5318416"/>
            <a:ext cx="5086350" cy="53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6000" dirty="0" smtClean="0">
                <a:solidFill>
                  <a:srgbClr val="ED1941"/>
                </a:solidFill>
                <a:latin typeface="+mj-lt"/>
              </a:rPr>
              <a:t>$186 MILLION</a:t>
            </a:r>
            <a:endParaRPr lang="en-CA" sz="60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9314" y="6008715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 smtClean="0">
                <a:solidFill>
                  <a:schemeClr val="bg1"/>
                </a:solidFill>
                <a:latin typeface="+mj-lt"/>
              </a:rPr>
              <a:t>Of Wages and Salaries Supported by Curling</a:t>
            </a:r>
            <a:endParaRPr lang="en-CA" sz="19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560170" y="2113435"/>
            <a:ext cx="4530811" cy="53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8000" dirty="0" smtClean="0">
                <a:solidFill>
                  <a:srgbClr val="ED1941"/>
                </a:solidFill>
                <a:latin typeface="+mj-lt"/>
              </a:rPr>
              <a:t>800 000</a:t>
            </a:r>
            <a:endParaRPr lang="en-CA" sz="80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5890" y="2954073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 smtClean="0">
                <a:solidFill>
                  <a:schemeClr val="bg1"/>
                </a:solidFill>
                <a:latin typeface="+mj-lt"/>
              </a:rPr>
              <a:t>Attendance at Curling Canada Events</a:t>
            </a:r>
            <a:endParaRPr lang="en-CA" sz="19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54" y="2289564"/>
            <a:ext cx="1009314" cy="1009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54" y="5360315"/>
            <a:ext cx="1009314" cy="10093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72" y="2319384"/>
            <a:ext cx="2608632" cy="26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2960686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CA" sz="9600" dirty="0" smtClean="0">
                <a:solidFill>
                  <a:schemeClr val="bg1"/>
                </a:solidFill>
              </a:rPr>
              <a:t>INSERT PROVINCE HERE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9150" y="3962399"/>
            <a:ext cx="10515600" cy="3813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 smtClean="0">
                <a:solidFill>
                  <a:srgbClr val="ED1941"/>
                </a:solidFill>
                <a:latin typeface="+mj-lt"/>
              </a:rPr>
              <a:t>Curling In the Province</a:t>
            </a:r>
            <a:endParaRPr lang="en-CA" sz="4400" dirty="0">
              <a:solidFill>
                <a:srgbClr val="ED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299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75" y="3793210"/>
            <a:ext cx="1012468" cy="1012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29" y="2260989"/>
            <a:ext cx="1009314" cy="1009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70" y="542742"/>
            <a:ext cx="10515600" cy="1325563"/>
          </a:xfrm>
        </p:spPr>
        <p:txBody>
          <a:bodyPr>
            <a:noAutofit/>
          </a:bodyPr>
          <a:lstStyle/>
          <a:p>
            <a:r>
              <a:rPr lang="en-CA" sz="10500" dirty="0" smtClean="0">
                <a:solidFill>
                  <a:schemeClr val="bg1"/>
                </a:solidFill>
              </a:rPr>
              <a:t>BY THE NUMBERS</a:t>
            </a:r>
            <a:endParaRPr lang="en-CA" sz="10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63" y="5048145"/>
            <a:ext cx="3943374" cy="5303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8000" dirty="0" smtClean="0">
                <a:solidFill>
                  <a:srgbClr val="ED1941"/>
                </a:solidFill>
                <a:latin typeface="+mj-lt"/>
              </a:rPr>
              <a:t>XXX </a:t>
            </a:r>
            <a:r>
              <a:rPr lang="en-CA" sz="8000" dirty="0" err="1" smtClean="0">
                <a:solidFill>
                  <a:srgbClr val="ED1941"/>
                </a:solidFill>
                <a:latin typeface="+mj-lt"/>
              </a:rPr>
              <a:t>XXX</a:t>
            </a:r>
            <a:endParaRPr lang="en-CA" sz="80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0645" y="3700497"/>
            <a:ext cx="5086350" cy="791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7200" dirty="0" smtClean="0">
                <a:solidFill>
                  <a:srgbClr val="ED1941"/>
                </a:solidFill>
                <a:latin typeface="+mj-lt"/>
              </a:rPr>
              <a:t>1063</a:t>
            </a:r>
            <a:endParaRPr lang="en-CA" sz="72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356" y="5922246"/>
            <a:ext cx="34655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70" dirty="0">
                <a:solidFill>
                  <a:schemeClr val="bg1"/>
                </a:solidFill>
                <a:latin typeface="+mj-lt"/>
              </a:rPr>
              <a:t>Number of Registered Participants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5890" y="4474826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 smtClean="0">
                <a:solidFill>
                  <a:schemeClr val="bg1"/>
                </a:solidFill>
                <a:latin typeface="+mj-lt"/>
              </a:rPr>
              <a:t>Curling Sheets In the Province</a:t>
            </a:r>
            <a:endParaRPr lang="en-CA" sz="19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64" y="2346939"/>
            <a:ext cx="2630172" cy="263017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550645" y="5306084"/>
            <a:ext cx="5086350" cy="53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6000" dirty="0">
                <a:solidFill>
                  <a:srgbClr val="ED1941"/>
                </a:solidFill>
                <a:latin typeface="+mj-lt"/>
              </a:rPr>
              <a:t>$10,376,949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7315" y="5999190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 smtClean="0">
                <a:solidFill>
                  <a:schemeClr val="bg1"/>
                </a:solidFill>
                <a:latin typeface="+mj-lt"/>
              </a:rPr>
              <a:t>Of Wages and Salaries Supported by Clubs</a:t>
            </a:r>
            <a:endParaRPr lang="en-CA" sz="19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550645" y="2132485"/>
            <a:ext cx="4530811" cy="53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7200" dirty="0" smtClean="0">
                <a:solidFill>
                  <a:srgbClr val="ED1941"/>
                </a:solidFill>
                <a:latin typeface="+mj-lt"/>
              </a:rPr>
              <a:t>XXX</a:t>
            </a:r>
            <a:endParaRPr lang="en-CA" sz="7200" dirty="0">
              <a:solidFill>
                <a:srgbClr val="ED194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0645" y="2907995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>
                <a:solidFill>
                  <a:schemeClr val="bg1"/>
                </a:solidFill>
                <a:latin typeface="+mj-lt"/>
              </a:rPr>
              <a:t>Number of </a:t>
            </a:r>
            <a:r>
              <a:rPr lang="en-CA" sz="1950" dirty="0" smtClean="0">
                <a:solidFill>
                  <a:schemeClr val="bg1"/>
                </a:solidFill>
                <a:latin typeface="+mj-lt"/>
              </a:rPr>
              <a:t>Curling Clubs</a:t>
            </a:r>
            <a:endParaRPr lang="en-CA" sz="19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29" y="5331740"/>
            <a:ext cx="1009314" cy="10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803775"/>
            <a:ext cx="10515600" cy="1325563"/>
          </a:xfrm>
        </p:spPr>
        <p:txBody>
          <a:bodyPr>
            <a:noAutofit/>
          </a:bodyPr>
          <a:lstStyle/>
          <a:p>
            <a:r>
              <a:rPr lang="en-CA" sz="9600" dirty="0" smtClean="0">
                <a:solidFill>
                  <a:srgbClr val="ED1941"/>
                </a:solidFill>
              </a:rPr>
              <a:t>SPORTS TOURISM</a:t>
            </a:r>
            <a:endParaRPr lang="en-CA" sz="9600" dirty="0">
              <a:solidFill>
                <a:srgbClr val="ED19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938838"/>
            <a:ext cx="6362700" cy="406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4C4D4F"/>
                </a:solidFill>
                <a:latin typeface="+mj-lt"/>
              </a:rPr>
              <a:t>Major Sporting Events in the Province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438650"/>
          </a:xfrm>
          <a:prstGeom prst="rect">
            <a:avLst/>
          </a:prstGeom>
          <a:solidFill>
            <a:srgbClr val="4C4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23900" y="511165"/>
            <a:ext cx="4324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solidFill>
                  <a:srgbClr val="ED1941"/>
                </a:solidFill>
                <a:latin typeface="+mj-lt"/>
              </a:rPr>
              <a:t>INSERT A GRAYSCALE PICTURE OF YOUR EVENT HERE</a:t>
            </a:r>
            <a:endParaRPr lang="en-CA" sz="5400" dirty="0">
              <a:solidFill>
                <a:srgbClr val="ED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90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Knockout HTF49-Liteweight"/>
        <a:ea typeface=""/>
        <a:cs typeface=""/>
      </a:majorFont>
      <a:minorFont>
        <a:latin typeface="FF Meta Serif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548</Words>
  <Application>Microsoft Macintosh PowerPoint</Application>
  <PresentationFormat>Custom</PresentationFormat>
  <Paragraphs>84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Knockout HTF49-Liteweight</vt:lpstr>
      <vt:lpstr>FF Meta Serif Pro Book</vt:lpstr>
      <vt:lpstr>Office Theme</vt:lpstr>
      <vt:lpstr>CURLING AND OUR COMMUNITY </vt:lpstr>
      <vt:lpstr>CURLING IN CANADA</vt:lpstr>
      <vt:lpstr>A CANADIAN PASTIME</vt:lpstr>
      <vt:lpstr>NO OTHER SPORT IN CANADIAN HISTORY HAS WON A MEDAL AT EVERY OLYMPIC GAMES.</vt:lpstr>
      <vt:lpstr>CURLING CLUBS ARE COMMUNITY HUBS </vt:lpstr>
      <vt:lpstr>THE ECONOMIC IMPACT</vt:lpstr>
      <vt:lpstr>INSERT PROVINCE HERE</vt:lpstr>
      <vt:lpstr>BY THE NUMBERS</vt:lpstr>
      <vt:lpstr>SPORTS TOURISM</vt:lpstr>
      <vt:lpstr>YOUTH PROGRAMS</vt:lpstr>
      <vt:lpstr>INSERT CLUB NAME HERE</vt:lpstr>
      <vt:lpstr>OUR PLACE IN THE COMMUNITY </vt:lpstr>
      <vt:lpstr>INFRASTRUCTURE INVESTMENT OPPORTUNITIES </vt:lpstr>
      <vt:lpstr>BUSINESS CASE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Curling and Community in Canada</dc:title>
  <dc:creator>Sierra Fullerton</dc:creator>
  <cp:lastModifiedBy>Danny Lamoureux</cp:lastModifiedBy>
  <cp:revision>47</cp:revision>
  <dcterms:created xsi:type="dcterms:W3CDTF">2017-06-28T16:01:28Z</dcterms:created>
  <dcterms:modified xsi:type="dcterms:W3CDTF">2018-02-22T19:56:52Z</dcterms:modified>
</cp:coreProperties>
</file>