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4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87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5" r:id="rId28"/>
    <p:sldId id="290" r:id="rId29"/>
    <p:sldId id="292" r:id="rId30"/>
    <p:sldId id="285" r:id="rId31"/>
    <p:sldId id="293" r:id="rId32"/>
    <p:sldId id="294" r:id="rId33"/>
    <p:sldId id="295" r:id="rId34"/>
    <p:sldId id="296" r:id="rId35"/>
    <p:sldId id="288" r:id="rId36"/>
    <p:sldId id="297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07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078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8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49" name="CustomShape 3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</p:spPr>
      </p:sp>
      <p:sp>
        <p:nvSpPr>
          <p:cNvPr id="50" name="PlaceHolder 4"/>
          <p:cNvSpPr>
            <a:spLocks noGrp="1"/>
          </p:cNvSpPr>
          <p:nvPr>
            <p:ph type="dt"/>
          </p:nvPr>
        </p:nvSpPr>
        <p:spPr>
          <a:xfrm>
            <a:off x="3884760" y="0"/>
            <a:ext cx="2970000" cy="4561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r>
              <a:rPr lang="en-US" sz="1200">
                <a:latin typeface="Calibri"/>
                <a:ea typeface="DejaVu Sans"/>
              </a:rPr>
              <a:t>&lt;date/time&gt;</a:t>
            </a:r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72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CA"/>
              <a:t>Click to edit the notes format</a:t>
            </a:r>
            <a:endParaRPr/>
          </a:p>
        </p:txBody>
      </p:sp>
      <p:sp>
        <p:nvSpPr>
          <p:cNvPr id="52" name="CustomShape 6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</p:spPr>
      </p:sp>
      <p:sp>
        <p:nvSpPr>
          <p:cNvPr id="53" name="PlaceHolder 7"/>
          <p:cNvSpPr>
            <a:spLocks noGrp="1"/>
          </p:cNvSpPr>
          <p:nvPr>
            <p:ph type="sldNum"/>
          </p:nvPr>
        </p:nvSpPr>
        <p:spPr>
          <a:xfrm>
            <a:off x="3884760" y="8684640"/>
            <a:ext cx="2970000" cy="4557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C1D1E141-61E1-4121-A161-6171F191A111}" type="slidenum">
              <a:rPr lang="en-CA" sz="1200">
                <a:latin typeface="Calibri"/>
                <a:ea typeface="DejaVu San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75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46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41313101-D101-4141-B121-6171F141E1D1}" type="slidenum">
              <a:rPr lang="en-CA" sz="1200">
                <a:latin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6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011101D1-F1C1-41D1-B121-C1F13101C161}" type="slidenum">
              <a:rPr lang="en-US" sz="1200">
                <a:latin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6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011101D1-F1C1-41D1-B121-C1F13101C161}" type="slidenum">
              <a:rPr lang="en-US" sz="1200">
                <a:latin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66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1141B1D1-0151-41D1-B1B1-31E191219151}" type="slidenum">
              <a:rPr lang="en-US" sz="1200">
                <a:latin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68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F14191C1-3141-4141-B141-6161F13141D1}" type="slidenum">
              <a:rPr lang="en-US" sz="1200">
                <a:latin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70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C1C1D131-D131-4121-8151-41B141017111}" type="slidenum">
              <a:rPr lang="en-US" sz="1200">
                <a:latin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72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C151D191-A1D1-41B1-8171-9121F1A18181}" type="slidenum">
              <a:rPr lang="en-US" sz="1200">
                <a:latin typeface="Calibri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7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811121F1-2151-4171-8191-C13141E15161}" type="slidenum">
              <a:rPr lang="en-US" sz="1200">
                <a:latin typeface="Calibri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76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A1D17151-2171-4121-B171-11B1B1213141}" type="slidenum">
              <a:rPr lang="en-US" sz="1200">
                <a:latin typeface="Calibri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78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6171E1F1-B181-4141-B101-0181213161C1}" type="slidenum">
              <a:rPr lang="en-US" sz="1200">
                <a:latin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8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C1811131-61D1-4111-9161-71D1B111D1E1}" type="slidenum">
              <a:rPr lang="en-CA" sz="1200">
                <a:latin typeface="Calibri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48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11017111-2131-4191-B181-81A111F13131}" type="slidenum">
              <a:rPr lang="en-US" sz="1200">
                <a:latin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D19151E1-4151-41A1-91E1-E1514101A1C1}" type="slidenum">
              <a:rPr lang="en-US" sz="1200">
                <a:latin typeface="Calibri"/>
              </a:rPr>
              <a:t>20</a:t>
            </a:fld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>
                <a:latin typeface="Calibri"/>
                <a:ea typeface="DejaVu Sans"/>
              </a:rPr>
              <a:t>Sheet entry – computer always has red on left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>
                <a:latin typeface="Calibri"/>
                <a:ea typeface="DejaVu Sans"/>
              </a:rPr>
              <a:t>Direct entry – computer will change according to hammer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D19151E1-4151-41A1-91E1-E1514101A1C1}" type="slidenum">
              <a:rPr lang="en-US" sz="1200">
                <a:latin typeface="Calibri"/>
              </a:rPr>
              <a:t>21</a:t>
            </a:fld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>
                <a:latin typeface="Calibri"/>
                <a:ea typeface="DejaVu Sans"/>
              </a:rPr>
              <a:t>Sheet entry – computer always has red on left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>
                <a:latin typeface="Calibri"/>
                <a:ea typeface="DejaVu Sans"/>
              </a:rPr>
              <a:t>Direct entry – computer will change according to hammer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20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11210151-4121-4131-B1B1-71B1F151B121}" type="slidenum">
              <a:rPr lang="en-US" sz="1200">
                <a:latin typeface="Calibri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D19151E1-4151-41A1-91E1-E1514101A1C1}" type="slidenum">
              <a:rPr lang="en-US" sz="1200">
                <a:latin typeface="Calibri"/>
              </a:rPr>
              <a:t>23</a:t>
            </a:fld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D19151E1-4151-41A1-91E1-E1514101A1C1}" type="slidenum">
              <a:rPr lang="en-US" sz="1200">
                <a:latin typeface="Calibri"/>
              </a:rPr>
              <a:t>24</a:t>
            </a:fld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D19151E1-4151-41A1-91E1-E1514101A1C1}" type="slidenum">
              <a:rPr lang="en-US" sz="1200">
                <a:latin typeface="Calibri"/>
              </a:rPr>
              <a:t>25</a:t>
            </a:fld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D19151E1-4151-41A1-91E1-E1514101A1C1}" type="slidenum">
              <a:rPr lang="en-US" sz="1200">
                <a:latin typeface="Calibri"/>
              </a:rPr>
              <a:t>26</a:t>
            </a:fld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8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C1811131-61D1-4111-9161-71D1B111D1E1}" type="slidenum">
              <a:rPr lang="en-CA" sz="1200">
                <a:latin typeface="Calibri"/>
              </a:r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5AA33C-94F9-6543-A303-527732AEEB37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28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9F20B4-394A-4C4F-A65F-AC26CA91B42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77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Calibri" charset="0"/>
                <a:cs typeface="DejaVu Sans" charset="0"/>
              </a:rPr>
              <a:t>Runner/Spare – in sheet entry environment, collect sheets and return to data entry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Calibri" charset="0"/>
                <a:cs typeface="DejaVu Sans" charset="0"/>
              </a:rPr>
              <a:t>Data Entry – enter information into computer (sheet entry) or laptop (direct entry)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Calibri" charset="0"/>
                <a:cs typeface="DejaVu Sans" charset="0"/>
              </a:rPr>
              <a:t>Assistant – optional position depending on # of available volunteers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Calibri" charset="0"/>
                <a:cs typeface="DejaVu Sans" charset="0"/>
              </a:rPr>
              <a:t>Supervisor – organizes volunteers schedule, prepares reports, liaise with Curl BC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78C27D-29AC-584A-A11E-21EC62F3C23C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29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198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C662C0-8AC3-FF41-BA81-81E9FD33C066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50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C1E17181-3111-4161-8141-81F171D151E1}" type="slidenum">
              <a:rPr lang="en-US" sz="1200">
                <a:latin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93737-5118-4540-A35D-6ABB589D6E33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30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239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CF0181-C8CE-8443-A29D-1F852F8E22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64C967-31E4-D841-A2A8-749E9A29D1EA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FA6340-9CF4-6341-817C-E1176C64E608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7B40A7-8783-DB4B-A712-37A374727144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32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0482A18-3564-4540-A5F9-7D2A14147280}" type="slidenum">
              <a:rPr lang="en-CA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CD1789-D9E3-E145-B7BF-525553A1D3EF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33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BBE100-A34B-6F48-851E-556D964B8D7B}" type="slidenum">
              <a:rPr lang="en-CA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D914AC-EB62-C54B-93D2-9B7DD4B551A4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34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A902AA-5329-B843-AA96-4D05B0BCE9DD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21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Calibri" charset="0"/>
                <a:cs typeface="DejaVu Sans" charset="0"/>
              </a:rPr>
              <a:t>This position may or may not be required depending on the size of the event and method of entry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77DA6F-0B99-214F-B421-B82ACE14487A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35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B3EB08-7E75-2A40-AD48-D6B12CDD2CDE}" type="slidenum">
              <a:rPr lang="en-CA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CD1789-D9E3-E145-B7BF-525553A1D3EF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36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BBE100-A34B-6F48-851E-556D964B8D7B}" type="slidenum">
              <a:rPr lang="en-CA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27DF78-2033-0243-A799-8E8F8032185D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37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latin typeface="Calibri" charset="0"/>
              <a:cs typeface="DejaVu Sans" charset="0"/>
            </a:endParaRPr>
          </a:p>
        </p:txBody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CEFE62-5E8D-E14F-A753-BC4BEEC1759D}" type="slidenum">
              <a:rPr lang="en-CA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52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712171D1-F151-41B1-9101-818181E15171}" type="slidenum">
              <a:rPr lang="en-CA" sz="1200">
                <a:latin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61A141A1-7171-41C1-9121-B1D19181B111}" type="slidenum">
              <a:rPr lang="en-US" sz="1200">
                <a:latin typeface="Calibri"/>
              </a:rPr>
              <a:t>5</a:t>
            </a:fld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>
                <a:latin typeface="Calibri"/>
                <a:ea typeface="DejaVu Sans"/>
              </a:rPr>
              <a:t>A 5 can be scored if it completely changes the game around during the middle or late ends.  A 6 is normally saved for a shot that gets you advanced to the next level.  That could be either into a tie-breaker, into the playoffs, and on.  Making a shot such as Jennifer Jones did to defeat Jenn Hanna in the 2005 Scott Tournament of Hearts deserved a 6 as it won the National Championship for Jennifer.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56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7181F100-21B1-4101-8151-91B1B16111C1}" type="slidenum">
              <a:rPr lang="en-US" sz="1200">
                <a:latin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</p:sp>
      <p:sp>
        <p:nvSpPr>
          <p:cNvPr id="158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51D1E141-1191-41A1-81D1-510161E19121}" type="slidenum">
              <a:rPr lang="en-US" sz="1200">
                <a:latin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E131A111-A171-4131-81D1-D1F161A14151}" type="slidenum">
              <a:rPr lang="en-US" sz="1200">
                <a:latin typeface="Calibri"/>
              </a:rPr>
              <a:t>8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>
                <a:latin typeface="Calibri"/>
                <a:ea typeface="DejaVu Sans"/>
              </a:rPr>
              <a:t>Next level – tie-breakers, playoffs, finals, wins the championship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/>
              <a:buChar char="•"/>
            </a:pPr>
            <a:fld id="{819101F1-0171-4131-A171-31F171F1B1B1}" type="slidenum">
              <a:rPr lang="en-US" sz="1200">
                <a:latin typeface="Calibri"/>
              </a:rPr>
              <a:t>9</a:t>
            </a:fld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>
                <a:latin typeface="Calibri"/>
                <a:ea typeface="DejaVu Sans"/>
              </a:rPr>
              <a:t>Note that a picked rock may earn points for the curler and that the V may be entered as a score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D473-6AC6-D34A-B977-3717D23F0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4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DADADA"/>
              </a:gs>
              <a:gs pos="100000">
                <a:srgbClr val="FFFFFF"/>
              </a:gs>
            </a:gsLst>
            <a:lin ang="5400000"/>
          </a:gradFill>
          <a:ln w="2160">
            <a:solidFill>
              <a:srgbClr val="A4A3A3"/>
            </a:solidFill>
            <a:miter/>
          </a:ln>
        </p:spPr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14360" y="426960"/>
            <a:ext cx="8315280" cy="5497560"/>
          </a:xfrm>
          <a:prstGeom prst="rect">
            <a:avLst/>
          </a:prstGeom>
        </p:spPr>
      </p:pic>
      <p:sp>
        <p:nvSpPr>
          <p:cNvPr id="2" name="CustomShape 2"/>
          <p:cNvSpPr/>
          <p:nvPr/>
        </p:nvSpPr>
        <p:spPr>
          <a:xfrm>
            <a:off x="452520" y="468360"/>
            <a:ext cx="8238960" cy="5418000"/>
          </a:xfrm>
          <a:prstGeom prst="rect">
            <a:avLst/>
          </a:prstGeom>
        </p:spPr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503280" y="4842360"/>
            <a:ext cx="8182080" cy="11912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CA"/>
              <a:t>Click to edit the title text format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03280" y="530280"/>
            <a:ext cx="8182080" cy="4186080"/>
          </a:xfrm>
          <a:prstGeom prst="rect">
            <a:avLst/>
          </a:prstGeom>
        </p:spPr>
        <p:txBody>
          <a:bodyPr lIns="182880" tIns="91440" rIns="90000" bIns="46800"/>
          <a:lstStyle/>
          <a:p>
            <a:pPr>
              <a:buFont typeface="Times New Roman"/>
              <a:buChar char="•"/>
            </a:pPr>
            <a:r>
              <a:rPr lang="en-CA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CA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CA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CA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CA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CA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CA"/>
              <a:t>Seventh Outline Level</a:t>
            </a:r>
            <a:endParaRPr/>
          </a:p>
          <a:p>
            <a:pPr lvl="7">
              <a:buFont typeface="Times New Roman"/>
              <a:buChar char="»"/>
            </a:pPr>
            <a:r>
              <a:rPr lang="en-CA"/>
              <a:t>Eighth Outline Level</a:t>
            </a:r>
            <a:endParaRPr/>
          </a:p>
          <a:p>
            <a:pPr lvl="8">
              <a:buFont typeface="Times New Roman"/>
              <a:buChar char="»"/>
            </a:pPr>
            <a:r>
              <a:rPr lang="en-CA"/>
              <a:t>Ninth Outline Level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dt"/>
          </p:nvPr>
        </p:nvSpPr>
        <p:spPr>
          <a:xfrm>
            <a:off x="3776400" y="6107040"/>
            <a:ext cx="2284200" cy="368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buFont typeface="Times New Roman"/>
              <a:buChar char="•"/>
            </a:pPr>
            <a:r>
              <a:rPr lang="en-US"/>
              <a:t>&lt;date/time&gt;</a:t>
            </a:r>
            <a:endParaRPr/>
          </a:p>
        </p:txBody>
      </p:sp>
      <p:sp>
        <p:nvSpPr>
          <p:cNvPr id="6" name="CustomShape 6"/>
          <p:cNvSpPr/>
          <p:nvPr/>
        </p:nvSpPr>
        <p:spPr>
          <a:xfrm>
            <a:off x="6062760" y="6108840"/>
            <a:ext cx="2286000" cy="368280"/>
          </a:xfrm>
          <a:prstGeom prst="rect">
            <a:avLst/>
          </a:prstGeom>
        </p:spPr>
      </p:sp>
      <p:sp>
        <p:nvSpPr>
          <p:cNvPr id="7" name="PlaceHolder 7"/>
          <p:cNvSpPr>
            <a:spLocks noGrp="1"/>
          </p:cNvSpPr>
          <p:nvPr>
            <p:ph type="sldNum"/>
          </p:nvPr>
        </p:nvSpPr>
        <p:spPr>
          <a:xfrm>
            <a:off x="8348400" y="6107040"/>
            <a:ext cx="455400" cy="368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buFont typeface="Times New Roman"/>
              <a:buChar char="•"/>
            </a:pPr>
            <a:fld id="{8181B111-C1B1-4141-A1D1-21912101B101}" type="slidenum">
              <a:rPr lang="en-US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DADADA"/>
              </a:gs>
              <a:gs pos="100000">
                <a:srgbClr val="FFFFFF"/>
              </a:gs>
            </a:gsLst>
            <a:lin ang="5400000"/>
          </a:gradFill>
          <a:ln w="2160">
            <a:solidFill>
              <a:srgbClr val="A4A3A3"/>
            </a:solidFill>
            <a:miter/>
          </a:ln>
        </p:spPr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14360" y="426960"/>
            <a:ext cx="8315280" cy="3121200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460440" y="476280"/>
            <a:ext cx="8223120" cy="3025800"/>
          </a:xfrm>
          <a:prstGeom prst="rect">
            <a:avLst/>
          </a:prstGeom>
        </p:spPr>
      </p:sp>
      <p:sp>
        <p:nvSpPr>
          <p:cNvPr id="11" name="PlaceHolder 3"/>
          <p:cNvSpPr>
            <a:spLocks noGrp="1"/>
          </p:cNvSpPr>
          <p:nvPr>
            <p:ph type="title"/>
          </p:nvPr>
        </p:nvSpPr>
        <p:spPr>
          <a:xfrm>
            <a:off x="503280" y="4842360"/>
            <a:ext cx="8182080" cy="11912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CA"/>
              <a:t>Click to edit the title text format</a:t>
            </a:r>
            <a:endParaRPr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3280" y="530280"/>
            <a:ext cx="8182080" cy="4186080"/>
          </a:xfrm>
          <a:prstGeom prst="rect">
            <a:avLst/>
          </a:prstGeom>
        </p:spPr>
        <p:txBody>
          <a:bodyPr lIns="182880" tIns="91440" rIns="90000" bIns="46800"/>
          <a:lstStyle/>
          <a:p>
            <a:pPr>
              <a:buFont typeface="Times New Roman"/>
              <a:buChar char="•"/>
            </a:pPr>
            <a:r>
              <a:rPr lang="en-CA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CA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CA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CA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CA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CA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CA"/>
              <a:t>Seventh Outline Level</a:t>
            </a:r>
            <a:endParaRPr/>
          </a:p>
          <a:p>
            <a:pPr lvl="7">
              <a:buFont typeface="Times New Roman"/>
              <a:buChar char="»"/>
            </a:pPr>
            <a:r>
              <a:rPr lang="en-CA"/>
              <a:t>Eighth Outline Level</a:t>
            </a:r>
            <a:endParaRPr/>
          </a:p>
          <a:p>
            <a:pPr lvl="8">
              <a:buFont typeface="Times New Roman"/>
              <a:buChar char="»"/>
            </a:pPr>
            <a:r>
              <a:rPr lang="en-CA"/>
              <a:t>Ninth Outline Level</a:t>
            </a:r>
            <a:endParaRPr/>
          </a:p>
        </p:txBody>
      </p:sp>
      <p:sp>
        <p:nvSpPr>
          <p:cNvPr id="13" name="PlaceHolder 5"/>
          <p:cNvSpPr>
            <a:spLocks noGrp="1"/>
          </p:cNvSpPr>
          <p:nvPr>
            <p:ph type="dt"/>
          </p:nvPr>
        </p:nvSpPr>
        <p:spPr>
          <a:xfrm>
            <a:off x="3776400" y="6109920"/>
            <a:ext cx="22842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r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&lt;date/time&gt;</a:t>
            </a:r>
            <a:endParaRPr/>
          </a:p>
        </p:txBody>
      </p:sp>
      <p:sp>
        <p:nvSpPr>
          <p:cNvPr id="14" name="CustomShape 6"/>
          <p:cNvSpPr/>
          <p:nvPr/>
        </p:nvSpPr>
        <p:spPr>
          <a:xfrm>
            <a:off x="6062760" y="6110280"/>
            <a:ext cx="2286000" cy="365040"/>
          </a:xfrm>
          <a:prstGeom prst="rect">
            <a:avLst/>
          </a:prstGeom>
        </p:spPr>
      </p:sp>
      <p:sp>
        <p:nvSpPr>
          <p:cNvPr id="15" name="PlaceHolder 7"/>
          <p:cNvSpPr>
            <a:spLocks noGrp="1"/>
          </p:cNvSpPr>
          <p:nvPr>
            <p:ph type="sldNum"/>
          </p:nvPr>
        </p:nvSpPr>
        <p:spPr>
          <a:xfrm>
            <a:off x="8348400" y="6109920"/>
            <a:ext cx="4554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fld id="{E1A1A191-31B1-4111-A191-E1E1A1C18131}" type="slidenum"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DADADA"/>
              </a:gs>
              <a:gs pos="100000">
                <a:srgbClr val="FFFFFF"/>
              </a:gs>
            </a:gsLst>
            <a:lin ang="5400000"/>
          </a:gradFill>
          <a:ln w="2160">
            <a:solidFill>
              <a:srgbClr val="A4A3A3"/>
            </a:solidFill>
            <a:miter/>
          </a:ln>
        </p:spPr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14360" y="426960"/>
            <a:ext cx="8315280" cy="5497560"/>
          </a:xfrm>
          <a:prstGeom prst="rect">
            <a:avLst/>
          </a:prstGeom>
        </p:spPr>
      </p:pic>
      <p:sp>
        <p:nvSpPr>
          <p:cNvPr id="18" name="CustomShape 2"/>
          <p:cNvSpPr/>
          <p:nvPr/>
        </p:nvSpPr>
        <p:spPr>
          <a:xfrm>
            <a:off x="452520" y="468360"/>
            <a:ext cx="8238960" cy="5418000"/>
          </a:xfrm>
          <a:prstGeom prst="rect">
            <a:avLst/>
          </a:prstGeom>
        </p:spPr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40" y="5945040"/>
            <a:ext cx="785880" cy="509760"/>
          </a:xfrm>
          <a:prstGeom prst="rect">
            <a:avLst/>
          </a:prstGeom>
        </p:spPr>
      </p:pic>
      <p:sp>
        <p:nvSpPr>
          <p:cNvPr id="20" name="PlaceHolder 3"/>
          <p:cNvSpPr>
            <a:spLocks noGrp="1"/>
          </p:cNvSpPr>
          <p:nvPr>
            <p:ph type="title"/>
          </p:nvPr>
        </p:nvSpPr>
        <p:spPr>
          <a:xfrm>
            <a:off x="503280" y="4842360"/>
            <a:ext cx="8182080" cy="11912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CA"/>
              <a:t>Click to edit the title text format</a:t>
            </a:r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3280" y="530280"/>
            <a:ext cx="8182080" cy="4186080"/>
          </a:xfrm>
          <a:prstGeom prst="rect">
            <a:avLst/>
          </a:prstGeom>
        </p:spPr>
        <p:txBody>
          <a:bodyPr lIns="182880" tIns="91440" rIns="90000" bIns="46800"/>
          <a:lstStyle/>
          <a:p>
            <a:pPr>
              <a:buFont typeface="Times New Roman"/>
              <a:buChar char="•"/>
            </a:pPr>
            <a:r>
              <a:rPr lang="en-CA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CA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CA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CA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CA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CA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CA"/>
              <a:t>Seventh Outline Level</a:t>
            </a:r>
            <a:endParaRPr/>
          </a:p>
          <a:p>
            <a:pPr lvl="7">
              <a:buFont typeface="Times New Roman"/>
              <a:buChar char="»"/>
            </a:pPr>
            <a:r>
              <a:rPr lang="en-CA"/>
              <a:t>Eighth Outline Level</a:t>
            </a:r>
            <a:endParaRPr/>
          </a:p>
          <a:p>
            <a:pPr lvl="8">
              <a:buFont typeface="Times New Roman"/>
              <a:buChar char="»"/>
            </a:pPr>
            <a:r>
              <a:rPr lang="en-CA"/>
              <a:t>Ninth Outline Level</a:t>
            </a:r>
            <a:endParaRPr/>
          </a:p>
        </p:txBody>
      </p:sp>
      <p:sp>
        <p:nvSpPr>
          <p:cNvPr id="22" name="PlaceHolder 5"/>
          <p:cNvSpPr>
            <a:spLocks noGrp="1"/>
          </p:cNvSpPr>
          <p:nvPr>
            <p:ph type="dt"/>
          </p:nvPr>
        </p:nvSpPr>
        <p:spPr>
          <a:xfrm>
            <a:off x="3776400" y="6109920"/>
            <a:ext cx="22842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r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&lt;date/time&gt;</a:t>
            </a:r>
            <a:endParaRPr/>
          </a:p>
        </p:txBody>
      </p:sp>
      <p:sp>
        <p:nvSpPr>
          <p:cNvPr id="23" name="CustomShape 6"/>
          <p:cNvSpPr/>
          <p:nvPr/>
        </p:nvSpPr>
        <p:spPr>
          <a:xfrm>
            <a:off x="6062760" y="6110280"/>
            <a:ext cx="2286000" cy="365040"/>
          </a:xfrm>
          <a:prstGeom prst="rect">
            <a:avLst/>
          </a:prstGeom>
        </p:spPr>
      </p:sp>
      <p:sp>
        <p:nvSpPr>
          <p:cNvPr id="24" name="PlaceHolder 7"/>
          <p:cNvSpPr>
            <a:spLocks noGrp="1"/>
          </p:cNvSpPr>
          <p:nvPr>
            <p:ph type="sldNum"/>
          </p:nvPr>
        </p:nvSpPr>
        <p:spPr>
          <a:xfrm>
            <a:off x="8348400" y="6109920"/>
            <a:ext cx="4554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fld id="{E1F1A161-E111-4121-9151-B1D171B1C1A1}" type="slidenum"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DADADA"/>
              </a:gs>
              <a:gs pos="100000">
                <a:srgbClr val="FFFFFF"/>
              </a:gs>
            </a:gsLst>
            <a:lin ang="5400000"/>
          </a:gradFill>
          <a:ln w="2160">
            <a:solidFill>
              <a:srgbClr val="A4A3A3"/>
            </a:solidFill>
            <a:miter/>
          </a:ln>
        </p:spPr>
      </p:sp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414360" y="426960"/>
            <a:ext cx="8315280" cy="4353120"/>
          </a:xfrm>
          <a:prstGeom prst="rect">
            <a:avLst/>
          </a:prstGeom>
        </p:spPr>
      </p:pic>
      <p:sp>
        <p:nvSpPr>
          <p:cNvPr id="27" name="CustomShape 2"/>
          <p:cNvSpPr/>
          <p:nvPr/>
        </p:nvSpPr>
        <p:spPr>
          <a:xfrm>
            <a:off x="446040" y="461880"/>
            <a:ext cx="8251920" cy="4286160"/>
          </a:xfrm>
          <a:prstGeom prst="rect">
            <a:avLst/>
          </a:prstGeom>
        </p:spPr>
      </p:sp>
      <p:pic>
        <p:nvPicPr>
          <p:cNvPr id="28" name="Picture 27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40" y="5945040"/>
            <a:ext cx="785880" cy="509760"/>
          </a:xfrm>
          <a:prstGeom prst="rect">
            <a:avLst/>
          </a:prstGeom>
        </p:spPr>
      </p:pic>
      <p:sp>
        <p:nvSpPr>
          <p:cNvPr id="29" name="PlaceHolder 3"/>
          <p:cNvSpPr>
            <a:spLocks noGrp="1"/>
          </p:cNvSpPr>
          <p:nvPr>
            <p:ph type="title"/>
          </p:nvPr>
        </p:nvSpPr>
        <p:spPr>
          <a:xfrm>
            <a:off x="503280" y="4842360"/>
            <a:ext cx="8182080" cy="11912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CA"/>
              <a:t>Click to edit the title text format</a:t>
            </a:r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3280" y="530280"/>
            <a:ext cx="8182080" cy="4186080"/>
          </a:xfrm>
          <a:prstGeom prst="rect">
            <a:avLst/>
          </a:prstGeom>
        </p:spPr>
        <p:txBody>
          <a:bodyPr lIns="182880" tIns="91440" rIns="90000" bIns="46800"/>
          <a:lstStyle/>
          <a:p>
            <a:pPr>
              <a:buFont typeface="Times New Roman"/>
              <a:buChar char="•"/>
            </a:pPr>
            <a:r>
              <a:rPr lang="en-CA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CA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CA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CA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CA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CA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CA"/>
              <a:t>Seventh Outline Level</a:t>
            </a:r>
            <a:endParaRPr/>
          </a:p>
          <a:p>
            <a:pPr lvl="7">
              <a:buFont typeface="Times New Roman"/>
              <a:buChar char="»"/>
            </a:pPr>
            <a:r>
              <a:rPr lang="en-CA"/>
              <a:t>Eighth Outline Level</a:t>
            </a:r>
            <a:endParaRPr/>
          </a:p>
          <a:p>
            <a:pPr lvl="8">
              <a:buFont typeface="Times New Roman"/>
              <a:buChar char="»"/>
            </a:pPr>
            <a:r>
              <a:rPr lang="en-CA"/>
              <a:t>Ninth Outline Level</a:t>
            </a:r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dt"/>
          </p:nvPr>
        </p:nvSpPr>
        <p:spPr>
          <a:xfrm>
            <a:off x="3776400" y="6109920"/>
            <a:ext cx="22842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r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&lt;date/time&gt;</a:t>
            </a:r>
            <a:endParaRPr/>
          </a:p>
        </p:txBody>
      </p:sp>
      <p:sp>
        <p:nvSpPr>
          <p:cNvPr id="32" name="CustomShape 6"/>
          <p:cNvSpPr/>
          <p:nvPr/>
        </p:nvSpPr>
        <p:spPr>
          <a:xfrm>
            <a:off x="6062760" y="6110280"/>
            <a:ext cx="2286000" cy="365040"/>
          </a:xfrm>
          <a:prstGeom prst="rect">
            <a:avLst/>
          </a:prstGeom>
        </p:spPr>
      </p:sp>
      <p:sp>
        <p:nvSpPr>
          <p:cNvPr id="33" name="PlaceHolder 7"/>
          <p:cNvSpPr>
            <a:spLocks noGrp="1"/>
          </p:cNvSpPr>
          <p:nvPr>
            <p:ph type="sldNum"/>
          </p:nvPr>
        </p:nvSpPr>
        <p:spPr>
          <a:xfrm>
            <a:off x="8348400" y="6109920"/>
            <a:ext cx="4554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fld id="{8111B171-61F1-4171-9171-212171412171}" type="slidenum"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DADADA"/>
              </a:gs>
              <a:gs pos="100000">
                <a:srgbClr val="FFFFFF"/>
              </a:gs>
            </a:gsLst>
            <a:lin ang="5400000"/>
          </a:gradFill>
          <a:ln w="2160">
            <a:solidFill>
              <a:srgbClr val="A4A3A3"/>
            </a:solidFill>
            <a:miter/>
          </a:ln>
        </p:spPr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503280" y="4842360"/>
            <a:ext cx="8182080" cy="11912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CA"/>
              <a:t>Click to edit the title text format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3280" y="530280"/>
            <a:ext cx="8182080" cy="4186080"/>
          </a:xfrm>
          <a:prstGeom prst="rect">
            <a:avLst/>
          </a:prstGeom>
        </p:spPr>
        <p:txBody>
          <a:bodyPr lIns="182880" tIns="91440" rIns="90000" bIns="46800"/>
          <a:lstStyle/>
          <a:p>
            <a:pPr>
              <a:buFont typeface="Times New Roman"/>
              <a:buChar char="•"/>
            </a:pPr>
            <a:r>
              <a:rPr lang="en-CA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CA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CA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CA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CA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CA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CA"/>
              <a:t>Seventh Outline Level</a:t>
            </a:r>
            <a:endParaRPr/>
          </a:p>
          <a:p>
            <a:pPr lvl="7">
              <a:buFont typeface="Times New Roman"/>
              <a:buChar char="»"/>
            </a:pPr>
            <a:r>
              <a:rPr lang="en-CA"/>
              <a:t>Eighth Outline Level</a:t>
            </a:r>
            <a:endParaRPr/>
          </a:p>
          <a:p>
            <a:pPr lvl="8">
              <a:buFont typeface="Times New Roman"/>
              <a:buChar char="»"/>
            </a:pPr>
            <a:r>
              <a:rPr lang="en-CA"/>
              <a:t>Ninth Outline Level</a:t>
            </a:r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dt"/>
          </p:nvPr>
        </p:nvSpPr>
        <p:spPr>
          <a:xfrm>
            <a:off x="3776400" y="6109920"/>
            <a:ext cx="22842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r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&lt;date/time&gt;</a:t>
            </a:r>
            <a:endParaRPr/>
          </a:p>
        </p:txBody>
      </p:sp>
      <p:sp>
        <p:nvSpPr>
          <p:cNvPr id="38" name="CustomShape 5"/>
          <p:cNvSpPr/>
          <p:nvPr/>
        </p:nvSpPr>
        <p:spPr>
          <a:xfrm>
            <a:off x="6062760" y="6110280"/>
            <a:ext cx="2286000" cy="365040"/>
          </a:xfrm>
          <a:prstGeom prst="rect">
            <a:avLst/>
          </a:prstGeom>
        </p:spPr>
      </p:sp>
      <p:sp>
        <p:nvSpPr>
          <p:cNvPr id="39" name="PlaceHolder 6"/>
          <p:cNvSpPr>
            <a:spLocks noGrp="1"/>
          </p:cNvSpPr>
          <p:nvPr>
            <p:ph type="sldNum"/>
          </p:nvPr>
        </p:nvSpPr>
        <p:spPr>
          <a:xfrm>
            <a:off x="8348400" y="6109920"/>
            <a:ext cx="4554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fld id="{41E1C131-A1E1-41D1-A171-D15161716100}" type="slidenum"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DADADA"/>
              </a:gs>
              <a:gs pos="100000">
                <a:srgbClr val="FFFFFF"/>
              </a:gs>
            </a:gsLst>
            <a:lin ang="5400000"/>
          </a:gradFill>
          <a:ln w="2160">
            <a:solidFill>
              <a:srgbClr val="A4A3A3"/>
            </a:solidFill>
            <a:miter/>
          </a:ln>
        </p:spPr>
      </p:sp>
      <p:sp>
        <p:nvSpPr>
          <p:cNvPr id="41" name="CustomShape 2"/>
          <p:cNvSpPr/>
          <p:nvPr/>
        </p:nvSpPr>
        <p:spPr>
          <a:xfrm>
            <a:off x="6400800" y="433440"/>
            <a:ext cx="2324160" cy="4343400"/>
          </a:xfrm>
          <a:prstGeom prst="rect">
            <a:avLst/>
          </a:prstGeom>
          <a:solidFill>
            <a:srgbClr val="1C1C1C"/>
          </a:solidFill>
        </p:spPr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503280" y="4842360"/>
            <a:ext cx="8182080" cy="11912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CA"/>
              <a:t>Click to edit the title text format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3280" y="530280"/>
            <a:ext cx="8182080" cy="4186080"/>
          </a:xfrm>
          <a:prstGeom prst="rect">
            <a:avLst/>
          </a:prstGeom>
        </p:spPr>
        <p:txBody>
          <a:bodyPr lIns="182880" tIns="91440" rIns="90000" bIns="46800"/>
          <a:lstStyle/>
          <a:p>
            <a:pPr>
              <a:buFont typeface="Times New Roman"/>
              <a:buChar char="•"/>
            </a:pPr>
            <a:r>
              <a:rPr lang="en-CA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CA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CA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CA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CA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CA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CA"/>
              <a:t>Seventh Outline Level</a:t>
            </a:r>
            <a:endParaRPr/>
          </a:p>
          <a:p>
            <a:pPr lvl="7">
              <a:buFont typeface="Times New Roman"/>
              <a:buChar char="»"/>
            </a:pPr>
            <a:r>
              <a:rPr lang="en-CA"/>
              <a:t>Eighth Outline Level</a:t>
            </a:r>
            <a:endParaRPr/>
          </a:p>
          <a:p>
            <a:pPr lvl="8">
              <a:buFont typeface="Times New Roman"/>
              <a:buChar char="»"/>
            </a:pPr>
            <a:r>
              <a:rPr lang="en-CA"/>
              <a:t>Ninth Outline Level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dt"/>
          </p:nvPr>
        </p:nvSpPr>
        <p:spPr>
          <a:xfrm>
            <a:off x="3776400" y="6109920"/>
            <a:ext cx="22842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r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&lt;date/time&gt;</a:t>
            </a:r>
            <a:endParaRPr/>
          </a:p>
        </p:txBody>
      </p:sp>
      <p:sp>
        <p:nvSpPr>
          <p:cNvPr id="45" name="CustomShape 6"/>
          <p:cNvSpPr/>
          <p:nvPr/>
        </p:nvSpPr>
        <p:spPr>
          <a:xfrm>
            <a:off x="6062760" y="6110280"/>
            <a:ext cx="2286000" cy="365040"/>
          </a:xfrm>
          <a:prstGeom prst="rect">
            <a:avLst/>
          </a:prstGeom>
        </p:spPr>
      </p:sp>
      <p:sp>
        <p:nvSpPr>
          <p:cNvPr id="46" name="PlaceHolder 7"/>
          <p:cNvSpPr>
            <a:spLocks noGrp="1"/>
          </p:cNvSpPr>
          <p:nvPr>
            <p:ph type="sldNum"/>
          </p:nvPr>
        </p:nvSpPr>
        <p:spPr>
          <a:xfrm>
            <a:off x="8348400" y="6109920"/>
            <a:ext cx="455400" cy="3639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Verdana"/>
              <a:buChar char="•"/>
            </a:pPr>
            <a:fld id="{A1F10191-F131-4141-91E1-01312141A111}" type="slidenum">
              <a:rPr lang="en-US" sz="1000">
                <a:solidFill>
                  <a:srgbClr val="A7A399"/>
                </a:solidFill>
                <a:latin typeface="Verdana"/>
                <a:ea typeface="DejaVu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722160" y="1820880"/>
            <a:ext cx="7772400" cy="1828800"/>
          </a:xfrm>
          <a:prstGeom prst="rect">
            <a:avLst/>
          </a:prstGeom>
        </p:spPr>
        <p:txBody>
          <a:bodyPr lIns="45720" tIns="46800" rIns="45720" anchor="b"/>
          <a:lstStyle/>
          <a:p>
            <a:pPr algn="r">
              <a:lnSpc>
                <a:spcPct val="100000"/>
              </a:lnSpc>
            </a:pPr>
            <a:r>
              <a:rPr lang="en-CA" sz="4500" b="1" dirty="0">
                <a:solidFill>
                  <a:srgbClr val="FF8D3E"/>
                </a:solidFill>
                <a:latin typeface="Verdana"/>
                <a:ea typeface="DejaVu Sans"/>
              </a:rPr>
              <a:t>Statistics Training</a:t>
            </a:r>
            <a:endParaRPr dirty="0"/>
          </a:p>
        </p:txBody>
      </p:sp>
      <p:sp>
        <p:nvSpPr>
          <p:cNvPr id="55" name="CustomShape 2"/>
          <p:cNvSpPr/>
          <p:nvPr/>
        </p:nvSpPr>
        <p:spPr>
          <a:xfrm>
            <a:off x="722160" y="3684600"/>
            <a:ext cx="7772400" cy="914400"/>
          </a:xfrm>
          <a:prstGeom prst="rect">
            <a:avLst/>
          </a:prstGeom>
        </p:spPr>
        <p:txBody>
          <a:bodyPr lIns="182880" tIns="0"/>
          <a:lstStyle/>
          <a:p>
            <a:pPr algn="r">
              <a:lnSpc>
                <a:spcPct val="100000"/>
              </a:lnSpc>
              <a:buSzPct val="80000"/>
            </a:pPr>
            <a:r>
              <a:rPr lang="en-CA" sz="2000" dirty="0">
                <a:solidFill>
                  <a:srgbClr val="79766F"/>
                </a:solidFill>
                <a:latin typeface="Verdana"/>
                <a:ea typeface="DejaVu Sans"/>
              </a:rPr>
              <a:t>Canadian Curling </a:t>
            </a:r>
            <a:r>
              <a:rPr lang="en-CA" sz="2000" dirty="0" smtClean="0">
                <a:solidFill>
                  <a:srgbClr val="79766F"/>
                </a:solidFill>
                <a:latin typeface="Verdana"/>
                <a:ea typeface="DejaVu Sans"/>
              </a:rPr>
              <a:t>Association</a:t>
            </a:r>
          </a:p>
          <a:p>
            <a:pPr algn="r">
              <a:lnSpc>
                <a:spcPct val="100000"/>
              </a:lnSpc>
              <a:buSzPct val="80000"/>
            </a:pPr>
            <a:r>
              <a:rPr lang="en-CA" sz="2000" dirty="0" smtClean="0">
                <a:solidFill>
                  <a:srgbClr val="79766F"/>
                </a:solidFill>
                <a:latin typeface="Verdana"/>
                <a:ea typeface="DejaVu Sans"/>
              </a:rPr>
              <a:t>V2013.1</a:t>
            </a:r>
            <a:endParaRPr dirty="0"/>
          </a:p>
        </p:txBody>
      </p:sp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857160" y="4929120"/>
            <a:ext cx="7643880" cy="12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74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342900" indent="-3429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Be consistent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Whether scoring tough or easy, all players deserve equal treatment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Give benefit of doubt to player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Nothing is gained by being tough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These are curling’s elite – their stats should be good</a:t>
            </a:r>
            <a:endParaRPr sz="2400"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74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342900" indent="-3429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 smtClean="0">
                <a:latin typeface="Verdana"/>
                <a:ea typeface="DejaVu Sans"/>
              </a:rPr>
              <a:t>Note lefthanders during team practice prior to the game</a:t>
            </a:r>
            <a:endParaRPr sz="2800"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Verdana"/>
                <a:ea typeface="DejaVu Sans"/>
              </a:rPr>
              <a:t>Lefties have opposite rotation on in and out turns</a:t>
            </a:r>
            <a:endParaRPr sz="2400"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Verdana"/>
                <a:ea typeface="DejaVu Sans"/>
              </a:rPr>
              <a:t>When using a </a:t>
            </a:r>
            <a:r>
              <a:rPr lang="en-CA" sz="2400" dirty="0" err="1" smtClean="0">
                <a:solidFill>
                  <a:srgbClr val="000000"/>
                </a:solidFill>
                <a:latin typeface="Verdana"/>
                <a:ea typeface="DejaVu Sans"/>
              </a:rPr>
              <a:t>scoresheet</a:t>
            </a:r>
            <a:r>
              <a:rPr lang="en-CA" sz="2400" dirty="0" smtClean="0">
                <a:solidFill>
                  <a:srgbClr val="000000"/>
                </a:solidFill>
                <a:latin typeface="Verdana"/>
                <a:ea typeface="DejaVu Sans"/>
              </a:rPr>
              <a:t>, place an “L” by the player as a reminder</a:t>
            </a:r>
            <a:endParaRPr sz="2400"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Verdana"/>
                <a:ea typeface="DejaVu Sans"/>
              </a:rPr>
              <a:t>For direct entry, the screen will indicate a lefthander</a:t>
            </a:r>
            <a:endParaRPr sz="2400" dirty="0" smtClean="0"/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76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2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Be alert to players hitting out of turn</a:t>
            </a:r>
            <a:endParaRPr sz="28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Each rock thrown is credited to the player who threw it, adjust player number if necessary</a:t>
            </a:r>
            <a:endParaRPr sz="24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Clearly indicate on the scoring sheet where the order differed from normal</a:t>
            </a:r>
            <a:endParaRPr sz="2400" dirty="0"/>
          </a:p>
          <a:p>
            <a:pPr marL="457200" indent="-457200">
              <a:lnSpc>
                <a:spcPct val="12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Watch the skip for the called shot</a:t>
            </a:r>
            <a:endParaRPr sz="28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Not all skips indicate the call clearly</a:t>
            </a:r>
            <a:endParaRPr sz="24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Score generously on an ‘no call’ or ‘missed call’</a:t>
            </a: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78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Watch for optional shots</a:t>
            </a:r>
            <a:endParaRPr sz="28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Award full points for any properly executed option. e.g.. Tick guard or get rock in house</a:t>
            </a:r>
            <a:endParaRPr sz="2400"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Do not agonize a long time over any given shot</a:t>
            </a:r>
            <a:endParaRPr sz="28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Your first thought is likely the best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You may miss the call for the next shot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Change later if desired, but don’t leave a blank value, it can’t be entered in the system</a:t>
            </a:r>
            <a:endParaRPr sz="2400"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80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342900" indent="-342900">
              <a:lnSpc>
                <a:spcPct val="11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Ice conditions affect strategy and scoring</a:t>
            </a:r>
            <a:endParaRPr sz="2800" dirty="0"/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On swingy ice guards must be tighter and are more difficult to position</a:t>
            </a:r>
            <a:endParaRPr sz="2400" dirty="0"/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On straight ice hits are simpler and draws around guards more difficult</a:t>
            </a:r>
            <a:endParaRPr sz="2400" dirty="0"/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Where ice conditions have made a shot easier or harder, one should raise or lower scoring standards</a:t>
            </a:r>
            <a:endParaRPr sz="2400" dirty="0"/>
          </a:p>
          <a:p>
            <a:pPr marL="342900" indent="-342900">
              <a:lnSpc>
                <a:spcPct val="11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Adjust points for realistic results</a:t>
            </a:r>
            <a:endParaRPr sz="2800" dirty="0"/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Adjust points for difficult shots e.g.. ‘pick’ style takeout where stay is not realistic. Award 4 points</a:t>
            </a: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82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Hit (A) </a:t>
            </a:r>
            <a:r>
              <a:rPr lang="en-CA" sz="2800" dirty="0" err="1">
                <a:latin typeface="Verdana"/>
                <a:ea typeface="DejaVu Sans"/>
              </a:rPr>
              <a:t>vs</a:t>
            </a:r>
            <a:r>
              <a:rPr lang="en-CA" sz="2800" dirty="0">
                <a:latin typeface="Verdana"/>
                <a:ea typeface="DejaVu Sans"/>
              </a:rPr>
              <a:t> Hit and Roll (B)</a:t>
            </a:r>
            <a:endParaRPr sz="28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Code B must be a called hit and roll (not accidental)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If the roll is optional, award full points for a nose hit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The perfect hit and roll (except for roll out of play) is a hard shot – use this code sparingly. If a roll is indicated but you are sure the skip would be happy with a nose hit, then use code A</a:t>
            </a:r>
            <a:endParaRPr sz="2400" dirty="0"/>
          </a:p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84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Front stone (F) </a:t>
            </a:r>
            <a:r>
              <a:rPr lang="en-CA" sz="2800" dirty="0" err="1">
                <a:latin typeface="Verdana"/>
                <a:ea typeface="DejaVu Sans"/>
              </a:rPr>
              <a:t>vs</a:t>
            </a:r>
            <a:r>
              <a:rPr lang="en-CA" sz="2800" dirty="0">
                <a:latin typeface="Verdana"/>
                <a:ea typeface="DejaVu Sans"/>
              </a:rPr>
              <a:t> Guard (G)</a:t>
            </a:r>
            <a:endParaRPr sz="28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A ‘corner or centre guard’ is a front stone F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A guard is any front stone specifically placed to protect an existing stone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A draw to the rings which stops short of the rings is code E</a:t>
            </a:r>
            <a:endParaRPr sz="2400" dirty="0"/>
          </a:p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86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Game score or situation can affect the score for a shot</a:t>
            </a:r>
            <a:endParaRPr sz="28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On skip’s last rock a draw which is not shot but cuts the opponent down can be given 2 or 3 but in the last end where the shot is needed to win or tie this shot is either 0 or 4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On skip’s last rock, if they must be full four foot in order to score a second point, the score is either 0 or 4, in this case close doesn’t count</a:t>
            </a:r>
            <a:endParaRPr sz="2400" dirty="0"/>
          </a:p>
          <a:p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Tips For Scorers</a:t>
            </a:r>
            <a:endParaRPr dirty="0"/>
          </a:p>
        </p:txBody>
      </p:sp>
      <p:sp>
        <p:nvSpPr>
          <p:cNvPr id="88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Practise as a group and compare results</a:t>
            </a:r>
            <a:endParaRPr sz="28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This will improve consistency (individual and committee)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Score local super league games or other competitions</a:t>
            </a: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68360" y="4929120"/>
            <a:ext cx="8183520" cy="676440"/>
          </a:xfrm>
          <a:prstGeom prst="rect">
            <a:avLst/>
          </a:prstGeom>
        </p:spPr>
        <p:txBody>
          <a:bodyPr tIns="46800" rIns="90000" bIns="0" anchor="b"/>
          <a:lstStyle/>
          <a:p>
            <a:pPr>
              <a:lnSpc>
                <a:spcPct val="100000"/>
              </a:lnSpc>
            </a:pPr>
            <a:r>
              <a:rPr lang="en-CA" sz="3600" dirty="0" smtClean="0">
                <a:solidFill>
                  <a:srgbClr val="79766F"/>
                </a:solidFill>
                <a:latin typeface="Verdana"/>
                <a:ea typeface="DejaVu Sans"/>
              </a:rPr>
              <a:t>Video Practice</a:t>
            </a:r>
            <a:endParaRPr dirty="0"/>
          </a:p>
        </p:txBody>
      </p:sp>
      <p:sp>
        <p:nvSpPr>
          <p:cNvPr id="94" name="CustomShape 2"/>
          <p:cNvSpPr/>
          <p:nvPr/>
        </p:nvSpPr>
        <p:spPr>
          <a:xfrm>
            <a:off x="468360" y="5624640"/>
            <a:ext cx="8183520" cy="420480"/>
          </a:xfrm>
          <a:prstGeom prst="rect">
            <a:avLst/>
          </a:prstGeom>
        </p:spPr>
        <p:txBody>
          <a:bodyPr lIns="118800" tIns="0"/>
          <a:lstStyle/>
          <a:p>
            <a:pPr>
              <a:lnSpc>
                <a:spcPct val="100000"/>
              </a:lnSpc>
              <a:buSzPct val="80000"/>
            </a:pPr>
            <a:r>
              <a:rPr lang="en-CA" sz="1700" dirty="0" smtClean="0">
                <a:solidFill>
                  <a:srgbClr val="B95C00"/>
                </a:solidFill>
                <a:latin typeface="Verdana"/>
                <a:ea typeface="DejaVu Sans"/>
              </a:rPr>
              <a:t>A chance to score a couple of ends from video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503280" y="4844880"/>
            <a:ext cx="8183520" cy="11908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8D3E"/>
                </a:solidFill>
                <a:latin typeface="Verdana"/>
                <a:ea typeface="DejaVu Sans"/>
              </a:rPr>
              <a:t>Stats </a:t>
            </a:r>
            <a:r>
              <a:rPr lang="en-US" sz="3600" b="1" dirty="0" smtClean="0">
                <a:solidFill>
                  <a:srgbClr val="FF8D3E"/>
                </a:solidFill>
                <a:latin typeface="Verdana"/>
                <a:ea typeface="DejaVu Sans"/>
              </a:rPr>
              <a:t>Objectives</a:t>
            </a:r>
            <a:endParaRPr dirty="0"/>
          </a:p>
        </p:txBody>
      </p:sp>
      <p:sp>
        <p:nvSpPr>
          <p:cNvPr id="58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Make the game more interesting and fun for fans and players</a:t>
            </a:r>
            <a:endParaRPr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2800" dirty="0">
                <a:latin typeface="Verdana"/>
                <a:ea typeface="DejaVu Sans"/>
              </a:rPr>
              <a:t>Information for the media (</a:t>
            </a:r>
            <a:r>
              <a:rPr lang="en-US" sz="2400" dirty="0">
                <a:latin typeface="Verdana"/>
                <a:ea typeface="DejaVu Sans"/>
              </a:rPr>
              <a:t>primarily television</a:t>
            </a:r>
            <a:r>
              <a:rPr lang="en-US" sz="2800" dirty="0">
                <a:latin typeface="Verdana"/>
                <a:ea typeface="DejaVu Sans"/>
              </a:rPr>
              <a:t>) though summary reports are e-mailed to </a:t>
            </a:r>
            <a:r>
              <a:rPr lang="en-US" sz="2800" dirty="0" smtClean="0">
                <a:latin typeface="Verdana"/>
                <a:ea typeface="DejaVu Sans"/>
              </a:rPr>
              <a:t>News </a:t>
            </a:r>
            <a:r>
              <a:rPr lang="en-US" sz="2800" dirty="0">
                <a:latin typeface="Verdana"/>
                <a:ea typeface="DejaVu Sans"/>
              </a:rPr>
              <a:t>organizations as well</a:t>
            </a:r>
            <a:endParaRPr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2800" dirty="0">
                <a:latin typeface="Verdana"/>
                <a:ea typeface="DejaVu Sans"/>
              </a:rPr>
              <a:t>Information for players and coaches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Not a coaching tool but useful information to analyze the opposition and the ice.</a:t>
            </a:r>
            <a:endParaRPr sz="2400" dirty="0"/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8D3E"/>
                </a:solidFill>
                <a:latin typeface="Verdana"/>
                <a:ea typeface="DejaVu Sans"/>
              </a:rPr>
              <a:t>Scoring Essentials</a:t>
            </a:r>
            <a:endParaRPr dirty="0"/>
          </a:p>
        </p:txBody>
      </p:sp>
      <p:sp>
        <p:nvSpPr>
          <p:cNvPr id="92" name="CustomShape 2"/>
          <p:cNvSpPr/>
          <p:nvPr/>
        </p:nvSpPr>
        <p:spPr>
          <a:xfrm>
            <a:off x="503280" y="530280"/>
            <a:ext cx="8183520" cy="4791020"/>
          </a:xfrm>
          <a:prstGeom prst="rect">
            <a:avLst/>
          </a:prstGeom>
        </p:spPr>
        <p:txBody>
          <a:bodyPr lIns="182880" tIns="91440"/>
          <a:lstStyle/>
          <a:p>
            <a:pPr marL="342900" indent="-342900">
              <a:lnSpc>
                <a:spcPct val="9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Start on proper side of sheet</a:t>
            </a:r>
            <a:endParaRPr sz="2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In the first end, note who has the hammer and start of the correct side of the sheet</a:t>
            </a:r>
            <a:endParaRPr sz="2400" dirty="0"/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CA" sz="2000" dirty="0">
                <a:solidFill>
                  <a:srgbClr val="000000"/>
                </a:solidFill>
                <a:latin typeface="Verdana"/>
                <a:ea typeface="DejaVu Sans"/>
              </a:rPr>
              <a:t>Put an asterisk beside the team name of the team that has hammer for data entry</a:t>
            </a:r>
            <a:endParaRPr sz="2000" dirty="0"/>
          </a:p>
          <a:p>
            <a:pPr marL="342900" indent="-342900">
              <a:lnSpc>
                <a:spcPct val="9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For each shot, indicate:</a:t>
            </a:r>
            <a:endParaRPr sz="2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Handle: I or O (</a:t>
            </a:r>
            <a:r>
              <a:rPr lang="en-CA" sz="2400" b="1" i="1" dirty="0">
                <a:solidFill>
                  <a:srgbClr val="000000"/>
                </a:solidFill>
                <a:latin typeface="Verdana"/>
                <a:ea typeface="DejaVu Sans"/>
              </a:rPr>
              <a:t>beware of lefties</a:t>
            </a: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)</a:t>
            </a:r>
            <a:endParaRPr sz="24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Type of shot A B C D or E F G H J</a:t>
            </a:r>
            <a:endParaRPr sz="24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Points: 0 to 4</a:t>
            </a:r>
            <a:endParaRPr sz="24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V for hog line violation (0 points awarded by program)</a:t>
            </a:r>
            <a:endParaRPr sz="2400" dirty="0"/>
          </a:p>
          <a:p>
            <a:pPr marL="342900" indent="-342900">
              <a:lnSpc>
                <a:spcPct val="9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Enter score for the end</a:t>
            </a:r>
            <a:endParaRPr sz="2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Score for this end only (</a:t>
            </a:r>
            <a:r>
              <a:rPr lang="en-CA" sz="2400" b="1" i="1" dirty="0">
                <a:solidFill>
                  <a:srgbClr val="000000"/>
                </a:solidFill>
                <a:latin typeface="Verdana"/>
                <a:ea typeface="DejaVu Sans"/>
              </a:rPr>
              <a:t>not game total</a:t>
            </a: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)</a:t>
            </a:r>
            <a:endParaRPr sz="2400" dirty="0"/>
          </a:p>
          <a:p>
            <a:pPr marL="285750" indent="-285750"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56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8D3E"/>
                </a:solidFill>
                <a:latin typeface="Verdana"/>
                <a:ea typeface="DejaVu Sans"/>
              </a:rPr>
              <a:t>Data Entry Screen</a:t>
            </a:r>
            <a:endParaRPr dirty="0"/>
          </a:p>
        </p:txBody>
      </p:sp>
      <p:pic>
        <p:nvPicPr>
          <p:cNvPr id="2" name="Picture 1" descr="Screen Shot 2013-11-08 at 2.23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0" y="926130"/>
            <a:ext cx="8102600" cy="40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8D3E"/>
                </a:solidFill>
                <a:latin typeface="Verdana"/>
                <a:ea typeface="DejaVu Sans"/>
              </a:rPr>
              <a:t>Data Entry Screen</a:t>
            </a:r>
            <a:endParaRPr dirty="0"/>
          </a:p>
        </p:txBody>
      </p:sp>
      <p:pic>
        <p:nvPicPr>
          <p:cNvPr id="2" name="Picture 1" descr="Screen Shot 2013-11-08 at 3.5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" y="539860"/>
            <a:ext cx="7462073" cy="484494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5067300" y="774700"/>
            <a:ext cx="1638300" cy="723900"/>
          </a:xfrm>
          <a:prstGeom prst="wedgeRectCallout">
            <a:avLst>
              <a:gd name="adj1" fmla="val 60562"/>
              <a:gd name="adj2" fmla="val 63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SzPct val="80000"/>
            </a:pPr>
            <a:r>
              <a:rPr lang="en-CA" sz="1100" dirty="0">
                <a:latin typeface="Verdana"/>
              </a:rPr>
              <a:t>Ensure computer set on correct sheet, draw and first end</a:t>
            </a:r>
            <a:endParaRPr lang="en-CA" sz="1100" dirty="0"/>
          </a:p>
        </p:txBody>
      </p:sp>
      <p:sp>
        <p:nvSpPr>
          <p:cNvPr id="6" name="Rectangular Callout 5"/>
          <p:cNvSpPr/>
          <p:nvPr/>
        </p:nvSpPr>
        <p:spPr>
          <a:xfrm>
            <a:off x="2882900" y="3762430"/>
            <a:ext cx="1816100" cy="723900"/>
          </a:xfrm>
          <a:prstGeom prst="wedgeRectCallout">
            <a:avLst>
              <a:gd name="adj1" fmla="val 59012"/>
              <a:gd name="adj2" fmla="val -339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SzPct val="80000"/>
            </a:pPr>
            <a:r>
              <a:rPr lang="en-CA" sz="1100" dirty="0" smtClean="0">
                <a:latin typeface="Verdana"/>
              </a:rPr>
              <a:t>Ensure right team is on the left side of the screen using “swap hammer” button</a:t>
            </a:r>
            <a:endParaRPr lang="en-CA" sz="1100" dirty="0"/>
          </a:p>
        </p:txBody>
      </p:sp>
      <p:sp>
        <p:nvSpPr>
          <p:cNvPr id="7" name="Rectangular Callout 6"/>
          <p:cNvSpPr/>
          <p:nvPr/>
        </p:nvSpPr>
        <p:spPr>
          <a:xfrm>
            <a:off x="2654300" y="1971730"/>
            <a:ext cx="1816100" cy="723900"/>
          </a:xfrm>
          <a:prstGeom prst="wedgeRectCallout">
            <a:avLst>
              <a:gd name="adj1" fmla="val -61967"/>
              <a:gd name="adj2" fmla="val 98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SzPct val="80000"/>
            </a:pPr>
            <a:r>
              <a:rPr lang="en-CA" sz="1100" dirty="0" smtClean="0">
                <a:latin typeface="Verdana"/>
              </a:rPr>
              <a:t>Ensure correct initial line-up and correct using drop-down</a:t>
            </a:r>
            <a:endParaRPr lang="en-CA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8D3E"/>
                </a:solidFill>
                <a:latin typeface="Verdana"/>
                <a:ea typeface="DejaVu Sans"/>
              </a:rPr>
              <a:t>Data Entry Screen</a:t>
            </a:r>
            <a:endParaRPr dirty="0"/>
          </a:p>
        </p:txBody>
      </p:sp>
      <p:pic>
        <p:nvPicPr>
          <p:cNvPr id="3" name="Picture 2" descr="Screen Shot 2013-11-08 at 2.2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749300"/>
            <a:ext cx="6883400" cy="187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0300" y="2768600"/>
            <a:ext cx="688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software will make sure you only enter the correct value for the </a:t>
            </a:r>
            <a:r>
              <a:rPr lang="en-US" sz="2800" b="1" dirty="0" smtClean="0"/>
              <a:t>turn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When the value is highlighted with a blue background, just type the new value, otherwise double-click in the field first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0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8D3E"/>
                </a:solidFill>
                <a:latin typeface="Verdana"/>
                <a:ea typeface="DejaVu Sans"/>
              </a:rPr>
              <a:t>Data Entry Screen</a:t>
            </a:r>
            <a:endParaRPr dirty="0"/>
          </a:p>
        </p:txBody>
      </p:sp>
      <p:pic>
        <p:nvPicPr>
          <p:cNvPr id="3" name="Picture 2" descr="Screen Shot 2013-11-08 at 2.2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889000"/>
            <a:ext cx="6946900" cy="142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300" y="2527300"/>
            <a:ext cx="688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software will make sure you only enter the correct value for the </a:t>
            </a:r>
            <a:r>
              <a:rPr lang="en-US" sz="2800" b="1" dirty="0" smtClean="0"/>
              <a:t>shot type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When the value is highlighted with a blue background, just type the new value, otherwise double-click in the field first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0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8D3E"/>
                </a:solidFill>
                <a:latin typeface="Verdana"/>
                <a:ea typeface="DejaVu Sans"/>
              </a:rPr>
              <a:t>Data Entry Screen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87400" y="2527300"/>
            <a:ext cx="7556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software will make sure you only enter the correct value for the </a:t>
            </a:r>
            <a:r>
              <a:rPr lang="en-US" sz="2800" b="1" dirty="0" smtClean="0"/>
              <a:t>score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When the value is highlighted with a blue background, just type the new value, otherwise double-click in the field first</a:t>
            </a:r>
            <a:endParaRPr lang="en-US" sz="2400" dirty="0"/>
          </a:p>
        </p:txBody>
      </p:sp>
      <p:pic>
        <p:nvPicPr>
          <p:cNvPr id="2" name="Picture 1" descr="Screen Shot 2013-11-08 at 2.2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812800"/>
            <a:ext cx="7556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8D3E"/>
                </a:solidFill>
                <a:latin typeface="Verdana"/>
                <a:ea typeface="DejaVu Sans"/>
              </a:rPr>
              <a:t>Data Entry Screen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5274351" y="876300"/>
            <a:ext cx="33235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blue box at the top indicates that the system is saving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appears after you enter a score and should disappear after a few seconds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You can continue to type but don’t use the mouse when it is showing</a:t>
            </a:r>
          </a:p>
        </p:txBody>
      </p:sp>
      <p:pic>
        <p:nvPicPr>
          <p:cNvPr id="3" name="Picture 2" descr="Screen Shot 2013-11-08 at 2.2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9000"/>
            <a:ext cx="4664751" cy="37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68360" y="4929120"/>
            <a:ext cx="8183520" cy="676440"/>
          </a:xfrm>
          <a:prstGeom prst="rect">
            <a:avLst/>
          </a:prstGeom>
        </p:spPr>
        <p:txBody>
          <a:bodyPr tIns="46800" rIns="90000" bIns="0" anchor="b"/>
          <a:lstStyle/>
          <a:p>
            <a:pPr>
              <a:lnSpc>
                <a:spcPct val="100000"/>
              </a:lnSpc>
            </a:pPr>
            <a:r>
              <a:rPr lang="en-CA" sz="3600" dirty="0">
                <a:solidFill>
                  <a:srgbClr val="79766F"/>
                </a:solidFill>
                <a:latin typeface="Verdana"/>
                <a:ea typeface="DejaVu Sans"/>
              </a:rPr>
              <a:t>Statistics at the Event</a:t>
            </a:r>
            <a:endParaRPr dirty="0"/>
          </a:p>
        </p:txBody>
      </p:sp>
      <p:sp>
        <p:nvSpPr>
          <p:cNvPr id="94" name="CustomShape 2"/>
          <p:cNvSpPr/>
          <p:nvPr/>
        </p:nvSpPr>
        <p:spPr>
          <a:xfrm>
            <a:off x="468360" y="5624640"/>
            <a:ext cx="8183520" cy="420480"/>
          </a:xfrm>
          <a:prstGeom prst="rect">
            <a:avLst/>
          </a:prstGeom>
        </p:spPr>
        <p:txBody>
          <a:bodyPr lIns="118800" tIns="0"/>
          <a:lstStyle/>
          <a:p>
            <a:pPr>
              <a:lnSpc>
                <a:spcPct val="100000"/>
              </a:lnSpc>
              <a:buSzPct val="80000"/>
            </a:pPr>
            <a:r>
              <a:rPr lang="en-CA" sz="1700" dirty="0">
                <a:solidFill>
                  <a:srgbClr val="B95C00"/>
                </a:solidFill>
                <a:latin typeface="Verdana"/>
                <a:ea typeface="DejaVu Sans"/>
              </a:rPr>
              <a:t>People, Scheduling, and other procedures before and during the event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86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4845050"/>
            <a:ext cx="818356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/>
            </a:r>
            <a:br>
              <a:rPr lang="en-US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</a:br>
            <a:r>
              <a:rPr lang="en-US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Stats Personnel</a:t>
            </a:r>
          </a:p>
        </p:txBody>
      </p:sp>
      <p:sp>
        <p:nvSpPr>
          <p:cNvPr id="116739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Roles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Scorer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Runner/Spare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Data Entry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Assistant (optional)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Supervisor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CCA Results Manager</a:t>
            </a:r>
          </a:p>
        </p:txBody>
      </p:sp>
    </p:spTree>
    <p:extLst>
      <p:ext uri="{BB962C8B-B14F-4D97-AF65-F5344CB8AC3E}">
        <p14:creationId xmlns:p14="http://schemas.microsoft.com/office/powerpoint/2010/main" val="2573138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Scorer Logistics</a:t>
            </a:r>
          </a:p>
        </p:txBody>
      </p:sp>
      <p:sp>
        <p:nvSpPr>
          <p:cNvPr id="118787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782638" indent="-180975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70000"/>
              </a:lnSpc>
              <a:spcBef>
                <a:spcPts val="250"/>
              </a:spcBef>
              <a:buClr>
                <a:srgbClr val="F07F09"/>
              </a:buClr>
              <a:buSzPct val="70000"/>
              <a:buFont typeface="Courier New"/>
              <a:buChar char="o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Before game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SzPct val="70000"/>
              <a:buFont typeface="Courier New"/>
              <a:buChar char="o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Arrive at least 30 minutes before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SzPct val="70000"/>
              <a:buFont typeface="Courier New"/>
              <a:buChar char="o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Ask supervisor of any </a:t>
            </a:r>
            <a:r>
              <a:rPr lang="en-CA" dirty="0" err="1">
                <a:solidFill>
                  <a:srgbClr val="000000"/>
                </a:solidFill>
                <a:latin typeface="Verdana" charset="0"/>
              </a:rPr>
              <a:t>lineup</a:t>
            </a:r>
            <a:r>
              <a:rPr lang="en-CA" dirty="0">
                <a:solidFill>
                  <a:srgbClr val="000000"/>
                </a:solidFill>
                <a:latin typeface="Verdana" charset="0"/>
              </a:rPr>
              <a:t> changes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SzPct val="70000"/>
              <a:buFont typeface="Courier New"/>
              <a:buChar char="o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Gather supplies and take seat</a:t>
            </a:r>
          </a:p>
          <a:p>
            <a:pPr marL="944563" lvl="2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SzPct val="70000"/>
              <a:buFont typeface="Courier New"/>
              <a:buChar char="o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Clipboard with 11 score sheets</a:t>
            </a:r>
          </a:p>
          <a:p>
            <a:pPr marL="944563" lvl="2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SzPct val="70000"/>
              <a:buFont typeface="Courier New"/>
              <a:buChar char="o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Two pens or pencils</a:t>
            </a:r>
          </a:p>
          <a:p>
            <a:pPr marL="944563" lvl="2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SzPct val="70000"/>
              <a:buFont typeface="Courier New"/>
              <a:buChar char="o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Team and player identification</a:t>
            </a:r>
          </a:p>
          <a:p>
            <a:pPr marL="944563" lvl="2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SzPct val="70000"/>
              <a:buFont typeface="Courier New"/>
              <a:buChar char="o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Scoring guidelines</a:t>
            </a:r>
          </a:p>
          <a:p>
            <a:pPr marL="944563" lvl="2" indent="-342900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SzPct val="70000"/>
              <a:buFont typeface="Courier New"/>
              <a:buChar char="o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Binoculars </a:t>
            </a:r>
            <a:r>
              <a:rPr lang="en-CA" sz="2000" dirty="0" smtClean="0">
                <a:solidFill>
                  <a:srgbClr val="000000"/>
                </a:solidFill>
                <a:latin typeface="Verdana" charset="0"/>
              </a:rPr>
              <a:t>optional</a:t>
            </a:r>
          </a:p>
          <a:p>
            <a:pPr marL="688975" lvl="1" indent="-342900" eaLnBrk="1" hangingPunct="1">
              <a:spcBef>
                <a:spcPts val="250"/>
              </a:spcBef>
              <a:buClr>
                <a:srgbClr val="F07F09"/>
              </a:buClr>
              <a:buSzPct val="70000"/>
              <a:buFont typeface="Courier New"/>
              <a:buChar char="o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If scoring on paper</a:t>
            </a:r>
          </a:p>
          <a:p>
            <a:pPr marL="944563" lvl="2" indent="-342900" eaLnBrk="1" hangingPunct="1">
              <a:spcBef>
                <a:spcPts val="250"/>
              </a:spcBef>
              <a:buClr>
                <a:srgbClr val="F07F09"/>
              </a:buClr>
              <a:buSzPct val="70000"/>
              <a:buFont typeface="Courier New"/>
              <a:buChar char="o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Complete header section of 10 score sheets</a:t>
            </a:r>
          </a:p>
          <a:p>
            <a:pPr marL="944563" lvl="2" indent="-342900" eaLnBrk="1" hangingPunct="1">
              <a:spcBef>
                <a:spcPts val="250"/>
              </a:spcBef>
              <a:buClr>
                <a:srgbClr val="F07F09"/>
              </a:buClr>
              <a:buSzPct val="70000"/>
              <a:buFont typeface="Courier New"/>
              <a:buChar char="o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Note lefties on each sheet by watching the team practice</a:t>
            </a:r>
          </a:p>
          <a:p>
            <a:pPr lvl="1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Font typeface="Wingdings 2" charset="0"/>
              <a:buChar char=""/>
            </a:pPr>
            <a:endParaRPr lang="en-CA" sz="20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370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8D3E"/>
                </a:solidFill>
                <a:latin typeface="Verdana"/>
                <a:ea typeface="DejaVu Sans"/>
              </a:rPr>
              <a:t>Stats Principles</a:t>
            </a:r>
            <a:endParaRPr dirty="0"/>
          </a:p>
        </p:txBody>
      </p:sp>
      <p:sp>
        <p:nvSpPr>
          <p:cNvPr id="60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2800" dirty="0">
                <a:latin typeface="Verdana"/>
                <a:ea typeface="DejaVu Sans"/>
              </a:rPr>
              <a:t>Straight forward – Easy to learn</a:t>
            </a:r>
            <a:endParaRPr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2800" dirty="0">
                <a:latin typeface="Verdana"/>
                <a:ea typeface="DejaVu Sans"/>
              </a:rPr>
              <a:t>Give the benefit of doubt to the curler</a:t>
            </a:r>
            <a:endParaRPr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Shot evaluated according to shot called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e.g. Bad call, impossible shot or improper broom placement does not factor into the evaluation of the shot</a:t>
            </a:r>
            <a:endParaRPr sz="2400" dirty="0"/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Scorer Logistics</a:t>
            </a:r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782638" indent="-180975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During game</a:t>
            </a:r>
          </a:p>
          <a:p>
            <a:pPr lvl="1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For the first end only, write the player’s name under the player number on the sheet as they are actually throwing</a:t>
            </a:r>
          </a:p>
          <a:p>
            <a:pPr lvl="2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Font typeface="Wingdings 2" charset="0"/>
              <a:buChar char="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This alerts the Results Manager to a </a:t>
            </a:r>
            <a:r>
              <a:rPr lang="en-CA" sz="2000" dirty="0" err="1">
                <a:solidFill>
                  <a:srgbClr val="000000"/>
                </a:solidFill>
                <a:latin typeface="Verdana" charset="0"/>
              </a:rPr>
              <a:t>lineup</a:t>
            </a: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 change</a:t>
            </a:r>
          </a:p>
          <a:p>
            <a:pPr lvl="1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Be alert to lefties to code proper turn</a:t>
            </a:r>
          </a:p>
          <a:p>
            <a:pPr lvl="1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Be alert to players throwing out of turn and player substitutions</a:t>
            </a:r>
          </a:p>
          <a:p>
            <a:pPr lvl="1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Be alert to hog line violations, ‘V’ points</a:t>
            </a:r>
          </a:p>
          <a:p>
            <a:pPr lvl="1" eaLnBrk="1" hangingPunct="1">
              <a:lnSpc>
                <a:spcPct val="11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Note:</a:t>
            </a:r>
          </a:p>
          <a:p>
            <a:pPr lvl="2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Font typeface="Wingdings 2" charset="0"/>
              <a:buChar char="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Start each end on proper side of sheet</a:t>
            </a:r>
          </a:p>
          <a:p>
            <a:pPr lvl="2" eaLnBrk="1" hangingPunct="1">
              <a:lnSpc>
                <a:spcPct val="110000"/>
              </a:lnSpc>
              <a:spcBef>
                <a:spcPts val="250"/>
              </a:spcBef>
              <a:buClr>
                <a:srgbClr val="ED3742"/>
              </a:buClr>
              <a:buFont typeface="Wingdings 2" charset="0"/>
              <a:buChar char="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Runner or supervisor will collect completed sheets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Tx/>
              <a:buFontTx/>
              <a:buNone/>
            </a:pPr>
            <a:endParaRPr lang="en-CA" sz="19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1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Scorer Logistics</a:t>
            </a: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When game is complete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Code all throw </a:t>
            </a:r>
            <a:r>
              <a:rPr lang="en-CA" dirty="0" err="1">
                <a:solidFill>
                  <a:srgbClr val="000000"/>
                </a:solidFill>
                <a:latin typeface="Verdana" charset="0"/>
              </a:rPr>
              <a:t>throughs</a:t>
            </a:r>
            <a:r>
              <a:rPr lang="en-CA" dirty="0">
                <a:solidFill>
                  <a:srgbClr val="000000"/>
                </a:solidFill>
                <a:latin typeface="Verdana" charset="0"/>
              </a:rPr>
              <a:t> as X X 0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Record score for final end (may be X X)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Record </a:t>
            </a:r>
            <a:r>
              <a:rPr lang="en-CA" b="1" i="1" dirty="0">
                <a:solidFill>
                  <a:srgbClr val="000000"/>
                </a:solidFill>
                <a:latin typeface="Verdana" charset="0"/>
              </a:rPr>
              <a:t>final</a:t>
            </a:r>
            <a:r>
              <a:rPr lang="en-CA" dirty="0">
                <a:solidFill>
                  <a:srgbClr val="000000"/>
                </a:solidFill>
                <a:latin typeface="Verdana" charset="0"/>
              </a:rPr>
              <a:t> game time (after extra end if it occurs)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Check ‘</a:t>
            </a:r>
            <a:r>
              <a:rPr lang="en-CA" altLang="ja-JP" b="1" dirty="0">
                <a:solidFill>
                  <a:srgbClr val="000000"/>
                </a:solidFill>
                <a:latin typeface="Verdana" charset="0"/>
              </a:rPr>
              <a:t>End of Game</a:t>
            </a:r>
            <a:r>
              <a:rPr lang="en-CA" dirty="0">
                <a:solidFill>
                  <a:srgbClr val="000000"/>
                </a:solidFill>
                <a:latin typeface="Verdana" charset="0"/>
              </a:rPr>
              <a:t>’</a:t>
            </a:r>
            <a:r>
              <a:rPr lang="en-CA" altLang="ja-JP" dirty="0">
                <a:solidFill>
                  <a:srgbClr val="000000"/>
                </a:solidFill>
                <a:latin typeface="Verdana" charset="0"/>
              </a:rPr>
              <a:t> box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Make sure runner or supervisor gets your final sheet</a:t>
            </a:r>
          </a:p>
        </p:txBody>
      </p:sp>
    </p:spTree>
    <p:extLst>
      <p:ext uri="{BB962C8B-B14F-4D97-AF65-F5344CB8AC3E}">
        <p14:creationId xmlns:p14="http://schemas.microsoft.com/office/powerpoint/2010/main" val="8866475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Runner/Spare</a:t>
            </a: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An essential role for events with data entry</a:t>
            </a:r>
          </a:p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Collects sheets from scorers in a sheet entry environment</a:t>
            </a:r>
          </a:p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Proof read </a:t>
            </a:r>
            <a:r>
              <a:rPr lang="en-US" sz="2800" dirty="0" err="1">
                <a:solidFill>
                  <a:srgbClr val="000000"/>
                </a:solidFill>
                <a:latin typeface="Verdana" charset="0"/>
              </a:rPr>
              <a:t>scoresheet</a:t>
            </a: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, checking score for end and data correct for each team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Watch for missing number or codes and ask scorer to complete</a:t>
            </a:r>
          </a:p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Maintain </a:t>
            </a:r>
            <a:r>
              <a:rPr lang="en-US" sz="2800" dirty="0" err="1">
                <a:solidFill>
                  <a:srgbClr val="000000"/>
                </a:solidFill>
                <a:latin typeface="Verdana" charset="0"/>
              </a:rPr>
              <a:t>linescore</a:t>
            </a: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 sheet</a:t>
            </a:r>
          </a:p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Can fill in for another scorer if,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Someone doesn’t show up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Someone has to leave during the game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Someone needs a break during the game</a:t>
            </a:r>
          </a:p>
          <a:p>
            <a:pPr eaLnBrk="1" hangingPunct="1">
              <a:lnSpc>
                <a:spcPct val="90000"/>
              </a:lnSpc>
              <a:spcBef>
                <a:spcPts val="250"/>
              </a:spcBef>
              <a:buClrTx/>
              <a:buSzPct val="80000"/>
              <a:buFontTx/>
              <a:buNone/>
            </a:pPr>
            <a:endParaRPr lang="en-CA" sz="28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53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Data Entry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For events that use sheet entry on some or all sheets, enters the scores into the program</a:t>
            </a:r>
          </a:p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One or two people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With two people, one person typically reads the sheet and the other person types, then the reverse to verify the data entered</a:t>
            </a:r>
          </a:p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Essential to have data entry people for sheet entry </a:t>
            </a:r>
            <a:r>
              <a:rPr lang="en-CA" sz="2800" dirty="0" smtClean="0">
                <a:solidFill>
                  <a:srgbClr val="000000"/>
                </a:solidFill>
                <a:latin typeface="Verdana" charset="0"/>
              </a:rPr>
              <a:t>events</a:t>
            </a: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Verdana" charset="0"/>
              </a:rPr>
              <a:t>(Results </a:t>
            </a: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Manager is not the data entry </a:t>
            </a:r>
            <a:r>
              <a:rPr lang="en-CA" sz="2800" dirty="0" smtClean="0">
                <a:solidFill>
                  <a:srgbClr val="000000"/>
                </a:solidFill>
                <a:latin typeface="Verdana" charset="0"/>
              </a:rPr>
              <a:t>person)</a:t>
            </a:r>
            <a:endParaRPr lang="en-CA" sz="2800" dirty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buClrTx/>
              <a:buSzPct val="80000"/>
              <a:buFontTx/>
              <a:buNone/>
            </a:pPr>
            <a:endParaRPr lang="en-CA" sz="16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726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Supervisor Assistant</a:t>
            </a: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782638" indent="-180975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If there is no runner/spare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Collects sheets from scorers in a sheet entry environment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Proof read </a:t>
            </a:r>
            <a:r>
              <a:rPr lang="en-US" dirty="0" err="1">
                <a:solidFill>
                  <a:srgbClr val="000000"/>
                </a:solidFill>
                <a:latin typeface="Verdana" charset="0"/>
              </a:rPr>
              <a:t>scoresheet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, checking score for end and data correct for each team</a:t>
            </a:r>
          </a:p>
          <a:p>
            <a:pPr lvl="2" eaLnBrk="1" hangingPunct="1">
              <a:spcBef>
                <a:spcPts val="250"/>
              </a:spcBef>
              <a:buClr>
                <a:srgbClr val="ED3742"/>
              </a:buClr>
              <a:buFont typeface="Wingdings 2" charset="0"/>
              <a:buChar char=""/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Watch for missing number or codes and ask scorer to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</a:rPr>
              <a:t>complete</a:t>
            </a: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Spare for scorers or data entry personnel</a:t>
            </a:r>
          </a:p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Assists Statistics Supervisor during each draw as required</a:t>
            </a:r>
          </a:p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May be the supervisor at the second site for 2 site events (</a:t>
            </a:r>
            <a:r>
              <a:rPr lang="en-US" sz="2800" dirty="0" err="1">
                <a:solidFill>
                  <a:srgbClr val="000000"/>
                </a:solidFill>
                <a:latin typeface="Verdana" charset="0"/>
              </a:rPr>
              <a:t>eg</a:t>
            </a:r>
            <a:r>
              <a:rPr lang="en-US" sz="2800" dirty="0">
                <a:solidFill>
                  <a:srgbClr val="000000"/>
                </a:solidFill>
                <a:latin typeface="Verdana" charset="0"/>
              </a:rPr>
              <a:t>. Juniors, Seniors)</a:t>
            </a:r>
          </a:p>
        </p:txBody>
      </p:sp>
    </p:spTree>
    <p:extLst>
      <p:ext uri="{BB962C8B-B14F-4D97-AF65-F5344CB8AC3E}">
        <p14:creationId xmlns:p14="http://schemas.microsoft.com/office/powerpoint/2010/main" val="10569250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Statistics Supervisor</a:t>
            </a: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782638" indent="-180975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Creates the master schedule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Try to keep the number of scorers small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dirty="0">
                <a:solidFill>
                  <a:srgbClr val="000000"/>
                </a:solidFill>
                <a:latin typeface="Verdana" charset="0"/>
              </a:rPr>
              <a:t>Schedule scorers on the same sheet each time</a:t>
            </a:r>
          </a:p>
          <a:p>
            <a:pPr lvl="2" eaLnBrk="1" hangingPunct="1">
              <a:spcBef>
                <a:spcPts val="250"/>
              </a:spcBef>
              <a:buClr>
                <a:srgbClr val="ED3742"/>
              </a:buClr>
              <a:buFont typeface="Wingdings 2" charset="0"/>
              <a:buChar char=""/>
            </a:pPr>
            <a:r>
              <a:rPr lang="en-CA" sz="2000" dirty="0">
                <a:solidFill>
                  <a:srgbClr val="000000"/>
                </a:solidFill>
                <a:latin typeface="Verdana" charset="0"/>
              </a:rPr>
              <a:t>Remember that the teams rotate across sheets so the scorers shouldn’t otherwise they may score the same team too many times</a:t>
            </a:r>
          </a:p>
          <a:p>
            <a:pPr eaLnBrk="1" hangingPunct="1">
              <a:spcBef>
                <a:spcPts val="250"/>
              </a:spcBef>
              <a:buClr>
                <a:srgbClr val="F07F09"/>
              </a:buClr>
              <a:buSzPct val="80000"/>
              <a:buFont typeface="Wingdings 2" charset="0"/>
              <a:buChar char="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Makes sure that people are aware of when they are scheduled</a:t>
            </a:r>
          </a:p>
        </p:txBody>
      </p:sp>
    </p:spTree>
    <p:extLst>
      <p:ext uri="{BB962C8B-B14F-4D97-AF65-F5344CB8AC3E}">
        <p14:creationId xmlns:p14="http://schemas.microsoft.com/office/powerpoint/2010/main" val="29106829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Results Manager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tIns="91440"/>
          <a:lstStyle>
            <a:lvl1pPr marL="261938" indent="-2619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44513" indent="-198438"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sz="2800" dirty="0" smtClean="0">
                <a:solidFill>
                  <a:srgbClr val="000000"/>
                </a:solidFill>
                <a:latin typeface="Verdana" charset="0"/>
              </a:rPr>
              <a:t>Results </a:t>
            </a: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Manager is responsible for the quality of the stats, ensures updates get to the internet, troubleshoots technical problems, etc.</a:t>
            </a:r>
          </a:p>
          <a:p>
            <a:pPr lvl="1" eaLnBrk="1" hangingPunct="1">
              <a:spcBef>
                <a:spcPts val="250"/>
              </a:spcBef>
              <a:buClr>
                <a:srgbClr val="F07F09"/>
              </a:buClr>
              <a:buFont typeface="Verdana" charset="0"/>
              <a:buChar char="◦"/>
            </a:pPr>
            <a:r>
              <a:rPr lang="en-CA" sz="2800" dirty="0">
                <a:solidFill>
                  <a:srgbClr val="000000"/>
                </a:solidFill>
                <a:latin typeface="Verdana" charset="0"/>
              </a:rPr>
              <a:t>In the early draws, the Results Manager needs to be coaching the scorers where necessary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250"/>
              </a:spcBef>
              <a:buClrTx/>
              <a:buSzPct val="80000"/>
              <a:buFont typeface="Arial"/>
              <a:buChar char="•"/>
            </a:pPr>
            <a:endParaRPr lang="en-CA" sz="28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725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503238" y="4983163"/>
            <a:ext cx="8183562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CA" sz="3600" b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Questions?</a:t>
            </a: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1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68360" y="4929120"/>
            <a:ext cx="8183520" cy="676440"/>
          </a:xfrm>
          <a:prstGeom prst="rect">
            <a:avLst/>
          </a:prstGeom>
        </p:spPr>
        <p:txBody>
          <a:bodyPr tIns="46800" rIns="90000" bIns="0" anchor="b"/>
          <a:lstStyle/>
          <a:p>
            <a:pPr>
              <a:lnSpc>
                <a:spcPct val="100000"/>
              </a:lnSpc>
            </a:pPr>
            <a:r>
              <a:rPr lang="en-CA" sz="3600" dirty="0">
                <a:solidFill>
                  <a:srgbClr val="79766F"/>
                </a:solidFill>
                <a:latin typeface="Verdana"/>
                <a:ea typeface="DejaVu Sans"/>
              </a:rPr>
              <a:t>Scoring System</a:t>
            </a:r>
            <a:endParaRPr dirty="0"/>
          </a:p>
        </p:txBody>
      </p:sp>
      <p:sp>
        <p:nvSpPr>
          <p:cNvPr id="62" name="CustomShape 2"/>
          <p:cNvSpPr/>
          <p:nvPr/>
        </p:nvSpPr>
        <p:spPr>
          <a:xfrm>
            <a:off x="468360" y="5624640"/>
            <a:ext cx="8183520" cy="420480"/>
          </a:xfrm>
          <a:prstGeom prst="rect">
            <a:avLst/>
          </a:prstGeom>
        </p:spPr>
        <p:txBody>
          <a:bodyPr lIns="118800" tIns="0"/>
          <a:lstStyle/>
          <a:p>
            <a:pPr>
              <a:lnSpc>
                <a:spcPct val="100000"/>
              </a:lnSpc>
              <a:buSzPct val="80000"/>
            </a:pPr>
            <a:r>
              <a:rPr lang="en-CA" dirty="0">
                <a:solidFill>
                  <a:srgbClr val="B95C00"/>
                </a:solidFill>
                <a:latin typeface="Verdana"/>
                <a:ea typeface="DejaVu Sans"/>
              </a:rPr>
              <a:t>How to score shots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8D3E"/>
                </a:solidFill>
                <a:latin typeface="Verdana"/>
                <a:ea typeface="DejaVu Sans"/>
              </a:rPr>
              <a:t>CCA Scoring System </a:t>
            </a:r>
            <a:endParaRPr dirty="0"/>
          </a:p>
        </p:txBody>
      </p:sp>
      <p:sp>
        <p:nvSpPr>
          <p:cNvPr id="64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2800" dirty="0">
                <a:latin typeface="Verdana"/>
                <a:ea typeface="DejaVu Sans"/>
              </a:rPr>
              <a:t>Record the turn, type of shot, and score</a:t>
            </a:r>
            <a:endParaRPr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2800" dirty="0">
                <a:latin typeface="Verdana"/>
                <a:ea typeface="DejaVu Sans"/>
              </a:rPr>
              <a:t>Four point system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Verdana"/>
                <a:ea typeface="DejaVu Sans"/>
              </a:rPr>
              <a:t>zero </a:t>
            </a: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points for a complete miss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Verdana"/>
                <a:ea typeface="DejaVu Sans"/>
              </a:rPr>
              <a:t>4 </a:t>
            </a: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points for a fully made shot</a:t>
            </a:r>
            <a:endParaRPr sz="2400"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No bonus points	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8D3E"/>
                </a:solidFill>
                <a:latin typeface="Verdana"/>
                <a:ea typeface="DejaVu Sans"/>
              </a:rPr>
              <a:t>CCA Scoring System </a:t>
            </a:r>
            <a:endParaRPr dirty="0"/>
          </a:p>
        </p:txBody>
      </p:sp>
      <p:sp>
        <p:nvSpPr>
          <p:cNvPr id="66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US" sz="2800" dirty="0">
                <a:latin typeface="Verdana"/>
                <a:ea typeface="DejaVu Sans"/>
              </a:rPr>
              <a:t>Takeout Codes</a:t>
            </a:r>
            <a:endParaRPr sz="28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A	Straightforward hit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B	Hit with roll requested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C	Clear front stone or guard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D	Raise takeout of rock in front</a:t>
            </a:r>
            <a:endParaRPr sz="2400" dirty="0"/>
          </a:p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Need to remember that a HIT is not coded as “H”, TAKE OUT is not coded as “T”</a:t>
            </a:r>
            <a:endParaRPr sz="2800" dirty="0"/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8D3E"/>
                </a:solidFill>
                <a:latin typeface="Verdana"/>
                <a:ea typeface="DejaVu Sans"/>
              </a:rPr>
              <a:t>CCA Scoring System </a:t>
            </a:r>
            <a:endParaRPr dirty="0"/>
          </a:p>
        </p:txBody>
      </p:sp>
      <p:sp>
        <p:nvSpPr>
          <p:cNvPr id="68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90000"/>
              </a:lnSpc>
              <a:buSzPct val="80000"/>
              <a:buFont typeface="Arial"/>
              <a:buChar char="•"/>
            </a:pPr>
            <a:r>
              <a:rPr lang="en-US" sz="2600" dirty="0">
                <a:latin typeface="Verdana"/>
                <a:ea typeface="DejaVu Sans"/>
              </a:rPr>
              <a:t>Draw Codes</a:t>
            </a:r>
            <a:endParaRPr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DejaVu Sans"/>
              </a:rPr>
              <a:t>E	Draw to house</a:t>
            </a:r>
            <a:endParaRPr sz="2400" dirty="0"/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CA" sz="2000" dirty="0">
                <a:solidFill>
                  <a:srgbClr val="000000"/>
                </a:solidFill>
                <a:latin typeface="Verdana"/>
                <a:ea typeface="DejaVu Sans"/>
              </a:rPr>
              <a:t>Raise own front stone into house</a:t>
            </a:r>
            <a:endParaRPr sz="2000" dirty="0"/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CA" sz="2000" dirty="0">
                <a:solidFill>
                  <a:srgbClr val="000000"/>
                </a:solidFill>
                <a:latin typeface="Verdana"/>
                <a:ea typeface="DejaVu Sans"/>
              </a:rPr>
              <a:t>Free guard zone split</a:t>
            </a: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			</a:t>
            </a:r>
            <a:endParaRPr sz="24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F 	Front stone</a:t>
            </a:r>
            <a:endParaRPr sz="24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G	Guard</a:t>
            </a:r>
            <a:endParaRPr sz="24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H	Freeze</a:t>
            </a:r>
            <a:endParaRPr sz="24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J	Tap back rock in house (own or opponents)</a:t>
            </a:r>
            <a:endParaRPr sz="2400" dirty="0"/>
          </a:p>
          <a:p>
            <a:pPr marL="457200" indent="-457200">
              <a:lnSpc>
                <a:spcPct val="90000"/>
              </a:lnSpc>
              <a:buSzPct val="80000"/>
              <a:buFont typeface="Arial"/>
              <a:buChar char="•"/>
            </a:pPr>
            <a:r>
              <a:rPr lang="en-CA" sz="2600" dirty="0">
                <a:latin typeface="Verdana"/>
                <a:ea typeface="DejaVu Sans"/>
              </a:rPr>
              <a:t>Need to remember that a DRAW is not coded as a “D”, a FREEZE is not coded as an “F” and a TAP is not coded as a “T”</a:t>
            </a:r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rgbClr val="FF8D3E"/>
                </a:solidFill>
                <a:latin typeface="Verdana"/>
                <a:ea typeface="DejaVu Sans"/>
              </a:rPr>
              <a:t>CCA Scoring System</a:t>
            </a:r>
            <a:endParaRPr dirty="0"/>
          </a:p>
        </p:txBody>
      </p:sp>
      <p:sp>
        <p:nvSpPr>
          <p:cNvPr id="70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10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Scoring is easy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0 bad shot (did not improve the situation)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1 improved situation slightly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2 mediocre shot (improved situation but not 	 desired result)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3 almost the desired result but not quite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4 good shot (what one would normally </a:t>
            </a:r>
            <a:r>
              <a:rPr lang="en-CA" sz="2400" dirty="0" smtClean="0">
                <a:solidFill>
                  <a:srgbClr val="000000"/>
                </a:solidFill>
                <a:latin typeface="Verdana"/>
                <a:ea typeface="DejaVu Sans"/>
              </a:rPr>
              <a:t>expect)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503280" y="4983120"/>
            <a:ext cx="8183520" cy="1052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8D3E"/>
                </a:solidFill>
                <a:latin typeface="Verdana"/>
                <a:ea typeface="DejaVu Sans"/>
              </a:rPr>
              <a:t>CCA Scoring System </a:t>
            </a:r>
            <a:endParaRPr dirty="0"/>
          </a:p>
        </p:txBody>
      </p:sp>
      <p:sp>
        <p:nvSpPr>
          <p:cNvPr id="72" name="CustomShape 2"/>
          <p:cNvSpPr/>
          <p:nvPr/>
        </p:nvSpPr>
        <p:spPr>
          <a:xfrm>
            <a:off x="503280" y="530280"/>
            <a:ext cx="8183520" cy="4187880"/>
          </a:xfrm>
          <a:prstGeom prst="rect">
            <a:avLst/>
          </a:prstGeom>
        </p:spPr>
        <p:txBody>
          <a:bodyPr lIns="182880" tIns="91440"/>
          <a:lstStyle/>
          <a:p>
            <a:pPr marL="457200" indent="-457200">
              <a:lnSpc>
                <a:spcPct val="9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Throw through not counted</a:t>
            </a:r>
            <a:endParaRPr sz="2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Unless missed (left in play)</a:t>
            </a:r>
            <a:endParaRPr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Code as X X 0 on score sheet</a:t>
            </a:r>
            <a:endParaRPr dirty="0"/>
          </a:p>
          <a:p>
            <a:pPr marL="457200" indent="-457200">
              <a:lnSpc>
                <a:spcPct val="90000"/>
              </a:lnSpc>
              <a:buSzPct val="80000"/>
              <a:buFont typeface="Arial"/>
              <a:buChar char="•"/>
            </a:pPr>
            <a:r>
              <a:rPr lang="en-CA" sz="2800" dirty="0">
                <a:latin typeface="Verdana"/>
                <a:ea typeface="DejaVu Sans"/>
              </a:rPr>
              <a:t>Unusual Situations</a:t>
            </a:r>
            <a:endParaRPr sz="2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Rock removed from play for any reason is zero points</a:t>
            </a:r>
            <a:endParaRPr dirty="0"/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CA" sz="2000" dirty="0">
                <a:solidFill>
                  <a:srgbClr val="000000"/>
                </a:solidFill>
                <a:latin typeface="Verdana"/>
                <a:ea typeface="DejaVu Sans"/>
              </a:rPr>
              <a:t>Burned by sweepers</a:t>
            </a:r>
            <a:endParaRPr sz="2000" dirty="0"/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CA" sz="2000" dirty="0">
                <a:solidFill>
                  <a:srgbClr val="000000"/>
                </a:solidFill>
                <a:latin typeface="Verdana"/>
                <a:ea typeface="DejaVu Sans"/>
              </a:rPr>
              <a:t>Hog line violation is coded “V” in the score column</a:t>
            </a:r>
            <a:endParaRPr sz="2000" dirty="0"/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CA" sz="2000" dirty="0">
                <a:solidFill>
                  <a:srgbClr val="000000"/>
                </a:solidFill>
                <a:latin typeface="Verdana"/>
                <a:ea typeface="DejaVu Sans"/>
              </a:rPr>
              <a:t>Time violation</a:t>
            </a:r>
            <a:endParaRPr sz="20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DejaVu Sans"/>
              </a:rPr>
              <a:t>Rock which picks is scored on result achieved (not all picks are misses)</a:t>
            </a:r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CF6EDAC0A08E46B1CE5C8DC58B910E" ma:contentTypeVersion="0" ma:contentTypeDescription="Create a new document." ma:contentTypeScope="" ma:versionID="1b8c720fe9a89bc694a9e42d6435df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42EF217-6DBE-4A1B-9FA9-82BEBF4B5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983A0CA-B0C8-449C-9094-B903EB647D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DF3D9-2FC6-4EED-9BA8-2045897B018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1951</Words>
  <Application>Microsoft Macintosh PowerPoint</Application>
  <PresentationFormat>On-screen Show (4:3)</PresentationFormat>
  <Paragraphs>269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Statistics Training</dc:title>
  <dc:subject/>
  <dc:creator/>
  <cp:keywords/>
  <dc:description/>
  <cp:lastModifiedBy>Brian Luther</cp:lastModifiedBy>
  <cp:revision>20</cp:revision>
  <dcterms:modified xsi:type="dcterms:W3CDTF">2013-11-10T15:30:56Z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0x01010064CF6EDAC0A08E46B1CE5C8DC58B910E</vt:lpwstr>
  </property>
</Properties>
</file>